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34" d="100"/>
          <a:sy n="34" d="100"/>
        </p:scale>
        <p:origin x="98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olo">
    <p:spTree>
      <p:nvGrpSpPr>
        <p:cNvPr id="1" name=""/>
        <p:cNvGrpSpPr/>
        <p:nvPr/>
      </p:nvGrpSpPr>
      <p:grpSpPr>
        <a:xfrm>
          <a:off x="0" y="0"/>
          <a:ext cx="0" cy="0"/>
          <a:chOff x="0" y="0"/>
          <a:chExt cx="0" cy="0"/>
        </a:xfrm>
      </p:grpSpPr>
      <p:sp>
        <p:nvSpPr>
          <p:cNvPr id="11" name="Titolo presentazion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1E98FD"/>
                    </a:gs>
                    <a:gs pos="100000">
                      <a:srgbClr val="FF00F7"/>
                    </a:gs>
                  </a:gsLst>
                  <a:lin ang="3960000" scaled="0"/>
                </a:gradFill>
              </a:defRPr>
            </a:lvl1pPr>
          </a:lstStyle>
          <a:p>
            <a:r>
              <a:t>Titolo presentazione</a:t>
            </a:r>
          </a:p>
        </p:txBody>
      </p:sp>
      <p:sp>
        <p:nvSpPr>
          <p:cNvPr id="12" name="Autore e data"/>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latin typeface="Graphik-Medium"/>
                <a:ea typeface="Graphik-Medium"/>
                <a:cs typeface="Graphik-Medium"/>
                <a:sym typeface="Graphik Medium"/>
              </a:defRPr>
            </a:lvl1pPr>
          </a:lstStyle>
          <a:p>
            <a:r>
              <a:t>Autore e data</a:t>
            </a:r>
          </a:p>
        </p:txBody>
      </p:sp>
      <p:sp>
        <p:nvSpPr>
          <p:cNvPr id="13" name="Corpo livello uno…"/>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Graphik-Medium"/>
                <a:ea typeface="Graphik-Medium"/>
                <a:cs typeface="Graphik-Medium"/>
                <a:sym typeface="Graphik Medium"/>
              </a:defRPr>
            </a:lvl1pPr>
            <a:lvl2pPr marL="0" indent="0" algn="ctr" defTabSz="825500">
              <a:spcBef>
                <a:spcPts val="0"/>
              </a:spcBef>
              <a:buClrTx/>
              <a:buSzTx/>
              <a:buNone/>
              <a:defRPr sz="6400">
                <a:latin typeface="Graphik-Medium"/>
                <a:ea typeface="Graphik-Medium"/>
                <a:cs typeface="Graphik-Medium"/>
                <a:sym typeface="Graphik Medium"/>
              </a:defRPr>
            </a:lvl2pPr>
            <a:lvl3pPr marL="0" indent="0" algn="ctr" defTabSz="825500">
              <a:spcBef>
                <a:spcPts val="0"/>
              </a:spcBef>
              <a:buClrTx/>
              <a:buSzTx/>
              <a:buNone/>
              <a:defRPr sz="6400">
                <a:latin typeface="Graphik-Medium"/>
                <a:ea typeface="Graphik-Medium"/>
                <a:cs typeface="Graphik-Medium"/>
                <a:sym typeface="Graphik Medium"/>
              </a:defRPr>
            </a:lvl3pPr>
            <a:lvl4pPr marL="0" indent="0" algn="ctr" defTabSz="825500">
              <a:spcBef>
                <a:spcPts val="0"/>
              </a:spcBef>
              <a:buClrTx/>
              <a:buSzTx/>
              <a:buNone/>
              <a:defRPr sz="6400">
                <a:latin typeface="Graphik-Medium"/>
                <a:ea typeface="Graphik-Medium"/>
                <a:cs typeface="Graphik-Medium"/>
                <a:sym typeface="Graphik Medium"/>
              </a:defRPr>
            </a:lvl4pPr>
            <a:lvl5pPr marL="0" indent="0" algn="ctr" defTabSz="825500">
              <a:spcBef>
                <a:spcPts val="0"/>
              </a:spcBef>
              <a:buClrTx/>
              <a:buSzTx/>
              <a:buNone/>
              <a:defRPr sz="6400">
                <a:latin typeface="Graphik-Medium"/>
                <a:ea typeface="Graphik-Medium"/>
                <a:cs typeface="Graphik-Medium"/>
                <a:sym typeface="Graphik Medium"/>
              </a:defRPr>
            </a:lvl5pPr>
          </a:lstStyle>
          <a:p>
            <a:r>
              <a:t>Sottotitolo presentazione</a:t>
            </a:r>
          </a:p>
          <a:p>
            <a:pPr lvl="1"/>
            <a:endParaRPr/>
          </a:p>
          <a:p>
            <a:pPr lvl="2"/>
            <a:endParaRPr/>
          </a:p>
          <a:p>
            <a:pPr lvl="3"/>
            <a:endParaRPr/>
          </a:p>
          <a:p>
            <a:pPr lvl="4"/>
            <a:endParaRPr/>
          </a:p>
        </p:txBody>
      </p:sp>
      <p:sp>
        <p:nvSpPr>
          <p:cNvPr id="1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ichiarazione">
    <p:spTree>
      <p:nvGrpSpPr>
        <p:cNvPr id="1" name=""/>
        <p:cNvGrpSpPr/>
        <p:nvPr/>
      </p:nvGrpSpPr>
      <p:grpSpPr>
        <a:xfrm>
          <a:off x="0" y="0"/>
          <a:ext cx="0" cy="0"/>
          <a:chOff x="0" y="0"/>
          <a:chExt cx="0" cy="0"/>
        </a:xfrm>
      </p:grpSpPr>
      <p:sp>
        <p:nvSpPr>
          <p:cNvPr id="98" name="Corpo livello uno…"/>
          <p:cNvSpPr txBox="1">
            <a:spLocks noGrp="1"/>
          </p:cNvSpPr>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1pPr>
            <a:lvl2pPr marL="0" indent="4572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2pPr>
            <a:lvl3pPr marL="0" indent="9144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3pPr>
            <a:lvl4pPr marL="0" indent="13716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4pPr>
            <a:lvl5pPr marL="0" indent="18288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5pPr>
          </a:lstStyle>
          <a:p>
            <a:r>
              <a:t>Dichiarazione</a:t>
            </a:r>
          </a:p>
          <a:p>
            <a:pPr lvl="1"/>
            <a:endParaRPr/>
          </a:p>
          <a:p>
            <a:pPr lvl="2"/>
            <a:endParaRPr/>
          </a:p>
          <a:p>
            <a:pPr lvl="3"/>
            <a:endParaRPr/>
          </a:p>
          <a:p>
            <a:pPr lvl="4"/>
            <a:endParaRPr/>
          </a:p>
        </p:txBody>
      </p:sp>
      <p:sp>
        <p:nvSpPr>
          <p:cNvPr id="99"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nformazione importante">
    <p:spTree>
      <p:nvGrpSpPr>
        <p:cNvPr id="1" name=""/>
        <p:cNvGrpSpPr/>
        <p:nvPr/>
      </p:nvGrpSpPr>
      <p:grpSpPr>
        <a:xfrm>
          <a:off x="0" y="0"/>
          <a:ext cx="0" cy="0"/>
          <a:chOff x="0" y="0"/>
          <a:chExt cx="0" cy="0"/>
        </a:xfrm>
      </p:grpSpPr>
      <p:sp>
        <p:nvSpPr>
          <p:cNvPr id="106" name="Corpo livello uno…"/>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Dettagli informazione"/>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Graphik-Medium"/>
                <a:ea typeface="Graphik-Medium"/>
                <a:cs typeface="Graphik-Medium"/>
                <a:sym typeface="Graphik Medium"/>
              </a:defRPr>
            </a:lvl1pPr>
          </a:lstStyle>
          <a:p>
            <a:r>
              <a:t>Dettagli informazione</a:t>
            </a:r>
          </a:p>
        </p:txBody>
      </p:sp>
      <p:sp>
        <p:nvSpPr>
          <p:cNvPr id="108"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itazione">
    <p:spTree>
      <p:nvGrpSpPr>
        <p:cNvPr id="1" name=""/>
        <p:cNvGrpSpPr/>
        <p:nvPr/>
      </p:nvGrpSpPr>
      <p:grpSpPr>
        <a:xfrm>
          <a:off x="0" y="0"/>
          <a:ext cx="0" cy="0"/>
          <a:chOff x="0" y="0"/>
          <a:chExt cx="0" cy="0"/>
        </a:xfrm>
      </p:grpSpPr>
      <p:sp>
        <p:nvSpPr>
          <p:cNvPr id="115" name="Attribuzione"/>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latin typeface="Graphik-Medium"/>
                <a:ea typeface="Graphik-Medium"/>
                <a:cs typeface="Graphik-Medium"/>
                <a:sym typeface="Graphik Medium"/>
              </a:defRPr>
            </a:lvl1pPr>
          </a:lstStyle>
          <a:p>
            <a:r>
              <a:t>Attribuzione</a:t>
            </a:r>
          </a:p>
        </p:txBody>
      </p:sp>
      <p:sp>
        <p:nvSpPr>
          <p:cNvPr id="116" name="Corpo livello uno…"/>
          <p:cNvSpPr txBox="1">
            <a:spLocks noGrp="1"/>
          </p:cNvSpPr>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5pPr>
          </a:lstStyle>
          <a:p>
            <a:r>
              <a:t>“Citazione degna di nota”</a:t>
            </a:r>
          </a:p>
          <a:p>
            <a:pPr lvl="1"/>
            <a:endParaRPr/>
          </a:p>
          <a:p>
            <a:pPr lvl="2"/>
            <a:endParaRPr/>
          </a:p>
          <a:p>
            <a:pPr lvl="3"/>
            <a:endParaRPr/>
          </a:p>
          <a:p>
            <a:pPr lvl="4"/>
            <a:endParaRPr/>
          </a:p>
        </p:txBody>
      </p:sp>
      <p:sp>
        <p:nvSpPr>
          <p:cNvPr id="117"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 3 per pagina">
    <p:spTree>
      <p:nvGrpSpPr>
        <p:cNvPr id="1" name=""/>
        <p:cNvGrpSpPr/>
        <p:nvPr/>
      </p:nvGrpSpPr>
      <p:grpSpPr>
        <a:xfrm>
          <a:off x="0" y="0"/>
          <a:ext cx="0" cy="0"/>
          <a:chOff x="0" y="0"/>
          <a:chExt cx="0" cy="0"/>
        </a:xfrm>
      </p:grpSpPr>
      <p:sp>
        <p:nvSpPr>
          <p:cNvPr id="124" name="Due meduse su sfondo di colore rosa"/>
          <p:cNvSpPr>
            <a:spLocks noGrp="1"/>
          </p:cNvSpPr>
          <p:nvPr>
            <p:ph type="pic" sz="half" idx="21"/>
          </p:nvPr>
        </p:nvSpPr>
        <p:spPr>
          <a:xfrm>
            <a:off x="12192000" y="4813300"/>
            <a:ext cx="12192000" cy="9207945"/>
          </a:xfrm>
          <a:prstGeom prst="rect">
            <a:avLst/>
          </a:prstGeom>
        </p:spPr>
        <p:txBody>
          <a:bodyPr lIns="91439" tIns="45719" rIns="91439" bIns="45719">
            <a:noAutofit/>
          </a:bodyPr>
          <a:lstStyle/>
          <a:p>
            <a:endParaRPr/>
          </a:p>
        </p:txBody>
      </p:sp>
      <p:sp>
        <p:nvSpPr>
          <p:cNvPr id="125" name="Due meduse che si toccano su sfondo di colore blu scuro"/>
          <p:cNvSpPr>
            <a:spLocks noGrp="1"/>
          </p:cNvSpPr>
          <p:nvPr>
            <p:ph type="pic" sz="half" idx="22"/>
          </p:nvPr>
        </p:nvSpPr>
        <p:spPr>
          <a:xfrm>
            <a:off x="12192000" y="-628650"/>
            <a:ext cx="12192000" cy="8128000"/>
          </a:xfrm>
          <a:prstGeom prst="rect">
            <a:avLst/>
          </a:prstGeom>
        </p:spPr>
        <p:txBody>
          <a:bodyPr lIns="91439" tIns="45719" rIns="91439" bIns="45719">
            <a:noAutofit/>
          </a:bodyPr>
          <a:lstStyle/>
          <a:p>
            <a:endParaRPr/>
          </a:p>
        </p:txBody>
      </p:sp>
      <p:sp>
        <p:nvSpPr>
          <p:cNvPr id="126" name="Due meduse su sfondo di colore blu"/>
          <p:cNvSpPr>
            <a:spLocks noGrp="1"/>
          </p:cNvSpPr>
          <p:nvPr>
            <p:ph type="pic" idx="23"/>
          </p:nvPr>
        </p:nvSpPr>
        <p:spPr>
          <a:xfrm>
            <a:off x="-4203700" y="0"/>
            <a:ext cx="20574000" cy="13716000"/>
          </a:xfrm>
          <a:prstGeom prst="rect">
            <a:avLst/>
          </a:prstGeom>
        </p:spPr>
        <p:txBody>
          <a:bodyPr lIns="91439" tIns="45719" rIns="91439" bIns="45719">
            <a:noAutofit/>
          </a:bodyPr>
          <a:lstStyle/>
          <a:p>
            <a:endParaRPr/>
          </a:p>
        </p:txBody>
      </p:sp>
      <p:sp>
        <p:nvSpPr>
          <p:cNvPr id="127"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34" name="Due meduse che si toccano su sfondo di colore blu scuro"/>
          <p:cNvSpPr>
            <a:spLocks noGrp="1"/>
          </p:cNvSpPr>
          <p:nvPr>
            <p:ph type="pic" idx="21"/>
          </p:nvPr>
        </p:nvSpPr>
        <p:spPr>
          <a:xfrm>
            <a:off x="0" y="-1270000"/>
            <a:ext cx="24384000" cy="16256001"/>
          </a:xfrm>
          <a:prstGeom prst="rect">
            <a:avLst/>
          </a:prstGeom>
        </p:spPr>
        <p:txBody>
          <a:bodyPr lIns="91439" tIns="45719" rIns="91439" bIns="45719">
            <a:noAutofit/>
          </a:bodyPr>
          <a:lstStyle/>
          <a:p>
            <a:endParaRPr/>
          </a:p>
        </p:txBody>
      </p:sp>
      <p:sp>
        <p:nvSpPr>
          <p:cNvPr id="135" name="Numero diapositiva"/>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142"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olo e foto">
    <p:spTree>
      <p:nvGrpSpPr>
        <p:cNvPr id="1" name=""/>
        <p:cNvGrpSpPr/>
        <p:nvPr/>
      </p:nvGrpSpPr>
      <p:grpSpPr>
        <a:xfrm>
          <a:off x="0" y="0"/>
          <a:ext cx="0" cy="0"/>
          <a:chOff x="0" y="0"/>
          <a:chExt cx="0" cy="0"/>
        </a:xfrm>
      </p:grpSpPr>
      <p:sp>
        <p:nvSpPr>
          <p:cNvPr id="21" name="Due meduse che si toccano su sfondo di colore blu scuro"/>
          <p:cNvSpPr>
            <a:spLocks noGrp="1"/>
          </p:cNvSpPr>
          <p:nvPr>
            <p:ph type="pic" idx="21"/>
          </p:nvPr>
        </p:nvSpPr>
        <p:spPr>
          <a:xfrm>
            <a:off x="0" y="-1270000"/>
            <a:ext cx="24384000" cy="16256001"/>
          </a:xfrm>
          <a:prstGeom prst="rect">
            <a:avLst/>
          </a:prstGeom>
        </p:spPr>
        <p:txBody>
          <a:bodyPr lIns="91439" tIns="45719" rIns="91439" bIns="45719">
            <a:noAutofit/>
          </a:bodyPr>
          <a:lstStyle/>
          <a:p>
            <a:endParaRPr/>
          </a:p>
        </p:txBody>
      </p:sp>
      <p:sp>
        <p:nvSpPr>
          <p:cNvPr id="22" name="Autore e data"/>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FFFFFF"/>
                </a:solidFill>
                <a:latin typeface="Graphik-Medium"/>
                <a:ea typeface="Graphik-Medium"/>
                <a:cs typeface="Graphik-Medium"/>
                <a:sym typeface="Graphik Medium"/>
              </a:defRPr>
            </a:lvl1pPr>
          </a:lstStyle>
          <a:p>
            <a:r>
              <a:t>Autore e data</a:t>
            </a:r>
          </a:p>
        </p:txBody>
      </p:sp>
      <p:sp>
        <p:nvSpPr>
          <p:cNvPr id="23" name="Titolo presentazion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solidFill>
                  <a:srgbClr val="FFFFFF"/>
                </a:solidFill>
              </a:defRPr>
            </a:lvl1pPr>
          </a:lstStyle>
          <a:p>
            <a:r>
              <a:t>Titolo presentazione</a:t>
            </a:r>
          </a:p>
        </p:txBody>
      </p:sp>
      <p:sp>
        <p:nvSpPr>
          <p:cNvPr id="24" name="Corpo livello uno…"/>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Graphik-Medium"/>
                <a:ea typeface="Graphik-Medium"/>
                <a:cs typeface="Graphik-Medium"/>
                <a:sym typeface="Graphik Medium"/>
              </a:defRPr>
            </a:lvl1pPr>
            <a:lvl2pPr marL="0" indent="0" algn="ctr" defTabSz="825500">
              <a:spcBef>
                <a:spcPts val="0"/>
              </a:spcBef>
              <a:buClrTx/>
              <a:buSzTx/>
              <a:buNone/>
              <a:defRPr sz="6400">
                <a:solidFill>
                  <a:srgbClr val="FFFFFF"/>
                </a:solidFill>
                <a:latin typeface="Graphik-Medium"/>
                <a:ea typeface="Graphik-Medium"/>
                <a:cs typeface="Graphik-Medium"/>
                <a:sym typeface="Graphik Medium"/>
              </a:defRPr>
            </a:lvl2pPr>
            <a:lvl3pPr marL="0" indent="0" algn="ctr" defTabSz="825500">
              <a:spcBef>
                <a:spcPts val="0"/>
              </a:spcBef>
              <a:buClrTx/>
              <a:buSzTx/>
              <a:buNone/>
              <a:defRPr sz="6400">
                <a:solidFill>
                  <a:srgbClr val="FFFFFF"/>
                </a:solidFill>
                <a:latin typeface="Graphik-Medium"/>
                <a:ea typeface="Graphik-Medium"/>
                <a:cs typeface="Graphik-Medium"/>
                <a:sym typeface="Graphik Medium"/>
              </a:defRPr>
            </a:lvl3pPr>
            <a:lvl4pPr marL="0" indent="0" algn="ctr" defTabSz="825500">
              <a:spcBef>
                <a:spcPts val="0"/>
              </a:spcBef>
              <a:buClrTx/>
              <a:buSzTx/>
              <a:buNone/>
              <a:defRPr sz="6400">
                <a:solidFill>
                  <a:srgbClr val="FFFFFF"/>
                </a:solidFill>
                <a:latin typeface="Graphik-Medium"/>
                <a:ea typeface="Graphik-Medium"/>
                <a:cs typeface="Graphik-Medium"/>
                <a:sym typeface="Graphik Medium"/>
              </a:defRPr>
            </a:lvl4pPr>
            <a:lvl5pPr marL="0" indent="0" algn="ctr" defTabSz="825500">
              <a:spcBef>
                <a:spcPts val="0"/>
              </a:spcBef>
              <a:buClrTx/>
              <a:buSzTx/>
              <a:buNone/>
              <a:defRPr sz="6400">
                <a:solidFill>
                  <a:srgbClr val="FFFFFF"/>
                </a:solidFill>
                <a:latin typeface="Graphik-Medium"/>
                <a:ea typeface="Graphik-Medium"/>
                <a:cs typeface="Graphik-Medium"/>
                <a:sym typeface="Graphik Medium"/>
              </a:defRPr>
            </a:lvl5pPr>
          </a:lstStyle>
          <a:p>
            <a:r>
              <a:t>Sottotitolo presentazione</a:t>
            </a:r>
          </a:p>
          <a:p>
            <a:pPr lvl="1"/>
            <a:endParaRPr/>
          </a:p>
          <a:p>
            <a:pPr lvl="2"/>
            <a:endParaRPr/>
          </a:p>
          <a:p>
            <a:pPr lvl="3"/>
            <a:endParaRPr/>
          </a:p>
          <a:p>
            <a:pPr lvl="4"/>
            <a:endParaRPr/>
          </a:p>
        </p:txBody>
      </p:sp>
      <p:sp>
        <p:nvSpPr>
          <p:cNvPr id="25" name="Numero diapositiva"/>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olo e foto 2">
    <p:spTree>
      <p:nvGrpSpPr>
        <p:cNvPr id="1" name=""/>
        <p:cNvGrpSpPr/>
        <p:nvPr/>
      </p:nvGrpSpPr>
      <p:grpSpPr>
        <a:xfrm>
          <a:off x="0" y="0"/>
          <a:ext cx="0" cy="0"/>
          <a:chOff x="0" y="0"/>
          <a:chExt cx="0" cy="0"/>
        </a:xfrm>
      </p:grpSpPr>
      <p:sp>
        <p:nvSpPr>
          <p:cNvPr id="32" name="Due meduse su sfondo di colore blu"/>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Titolo"/>
          <p:cNvSpPr txBox="1">
            <a:spLocks noGrp="1"/>
          </p:cNvSpPr>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r>
              <a:t>Titolo</a:t>
            </a:r>
          </a:p>
        </p:txBody>
      </p:sp>
      <p:sp>
        <p:nvSpPr>
          <p:cNvPr id="34" name="Corpo livello uno…"/>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vl2pPr marL="0" indent="457200" algn="ctr" defTabSz="825500">
              <a:spcBef>
                <a:spcPts val="0"/>
              </a:spcBef>
              <a:buClrTx/>
              <a:buSzTx/>
              <a:buNone/>
              <a:defRPr sz="5400">
                <a:latin typeface="Graphik-Medium"/>
                <a:ea typeface="Graphik-Medium"/>
                <a:cs typeface="Graphik-Medium"/>
                <a:sym typeface="Graphik Medium"/>
              </a:defRPr>
            </a:lvl2pPr>
            <a:lvl3pPr marL="0" indent="914400" algn="ctr" defTabSz="825500">
              <a:spcBef>
                <a:spcPts val="0"/>
              </a:spcBef>
              <a:buClrTx/>
              <a:buSzTx/>
              <a:buNone/>
              <a:defRPr sz="5400">
                <a:latin typeface="Graphik-Medium"/>
                <a:ea typeface="Graphik-Medium"/>
                <a:cs typeface="Graphik-Medium"/>
                <a:sym typeface="Graphik Medium"/>
              </a:defRPr>
            </a:lvl3pPr>
            <a:lvl4pPr marL="0" indent="1371600" algn="ctr" defTabSz="825500">
              <a:spcBef>
                <a:spcPts val="0"/>
              </a:spcBef>
              <a:buClrTx/>
              <a:buSzTx/>
              <a:buNone/>
              <a:defRPr sz="5400">
                <a:latin typeface="Graphik-Medium"/>
                <a:ea typeface="Graphik-Medium"/>
                <a:cs typeface="Graphik-Medium"/>
                <a:sym typeface="Graphik Medium"/>
              </a:defRPr>
            </a:lvl4pPr>
            <a:lvl5pPr marL="0" indent="1828800" algn="ctr" defTabSz="825500">
              <a:spcBef>
                <a:spcPts val="0"/>
              </a:spcBef>
              <a:buClrTx/>
              <a:buSzTx/>
              <a:buNone/>
              <a:defRPr sz="5400">
                <a:latin typeface="Graphik-Medium"/>
                <a:ea typeface="Graphik-Medium"/>
                <a:cs typeface="Graphik-Medium"/>
                <a:sym typeface="Graphik Medium"/>
              </a:defRPr>
            </a:lvl5pPr>
          </a:lstStyle>
          <a:p>
            <a:r>
              <a:t>Sottotitolo diapositiva</a:t>
            </a:r>
          </a:p>
          <a:p>
            <a:pPr lvl="1"/>
            <a:endParaRPr/>
          </a:p>
          <a:p>
            <a:pPr lvl="2"/>
            <a:endParaRPr/>
          </a:p>
          <a:p>
            <a:pPr lvl="3"/>
            <a:endParaRPr/>
          </a:p>
          <a:p>
            <a:pPr lvl="4"/>
            <a:endParaRPr/>
          </a:p>
        </p:txBody>
      </p:sp>
      <p:sp>
        <p:nvSpPr>
          <p:cNvPr id="35"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olo e punti elenco">
    <p:spTree>
      <p:nvGrpSpPr>
        <p:cNvPr id="1" name=""/>
        <p:cNvGrpSpPr/>
        <p:nvPr/>
      </p:nvGrpSpPr>
      <p:grpSpPr>
        <a:xfrm>
          <a:off x="0" y="0"/>
          <a:ext cx="0" cy="0"/>
          <a:chOff x="0" y="0"/>
          <a:chExt cx="0" cy="0"/>
        </a:xfrm>
      </p:grpSpPr>
      <p:sp>
        <p:nvSpPr>
          <p:cNvPr id="42" name="Titolo"/>
          <p:cNvSpPr txBox="1">
            <a:spLocks noGrp="1"/>
          </p:cNvSpPr>
          <p:nvPr>
            <p:ph type="title" hasCustomPrompt="1"/>
          </p:nvPr>
        </p:nvSpPr>
        <p:spPr>
          <a:prstGeom prst="rect">
            <a:avLst/>
          </a:prstGeom>
        </p:spPr>
        <p:txBody>
          <a:bodyPr/>
          <a:lstStyle/>
          <a:p>
            <a:r>
              <a:t>Titolo</a:t>
            </a:r>
          </a:p>
        </p:txBody>
      </p:sp>
      <p:sp>
        <p:nvSpPr>
          <p:cNvPr id="43" name="Sottotitolo diapositiva"/>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diapositiva</a:t>
            </a:r>
          </a:p>
        </p:txBody>
      </p:sp>
      <p:sp>
        <p:nvSpPr>
          <p:cNvPr id="44" name="Corpo livello uno…"/>
          <p:cNvSpPr txBox="1">
            <a:spLocks noGrp="1"/>
          </p:cNvSpPr>
          <p:nvPr>
            <p:ph type="body" idx="1" hasCustomPrompt="1"/>
          </p:nvPr>
        </p:nvSpPr>
        <p:spPr>
          <a:prstGeom prst="rect">
            <a:avLst/>
          </a:prstGeom>
        </p:spPr>
        <p:txBody>
          <a:bodyPr/>
          <a:lstStyle/>
          <a:p>
            <a:r>
              <a:t>Testo elenco puntato diapositiva</a:t>
            </a:r>
          </a:p>
          <a:p>
            <a:pPr lvl="1"/>
            <a:endParaRPr/>
          </a:p>
          <a:p>
            <a:pPr lvl="2"/>
            <a:endParaRPr/>
          </a:p>
          <a:p>
            <a:pPr lvl="3"/>
            <a:endParaRPr/>
          </a:p>
          <a:p>
            <a:pPr lvl="4"/>
            <a:endParaRPr/>
          </a:p>
        </p:txBody>
      </p:sp>
      <p:sp>
        <p:nvSpPr>
          <p:cNvPr id="45"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unti elenco">
    <p:spTree>
      <p:nvGrpSpPr>
        <p:cNvPr id="1" name=""/>
        <p:cNvGrpSpPr/>
        <p:nvPr/>
      </p:nvGrpSpPr>
      <p:grpSpPr>
        <a:xfrm>
          <a:off x="0" y="0"/>
          <a:ext cx="0" cy="0"/>
          <a:chOff x="0" y="0"/>
          <a:chExt cx="0" cy="0"/>
        </a:xfrm>
      </p:grpSpPr>
      <p:sp>
        <p:nvSpPr>
          <p:cNvPr id="52" name="Corpo livello uno…"/>
          <p:cNvSpPr txBox="1">
            <a:spLocks noGrp="1"/>
          </p:cNvSpPr>
          <p:nvPr>
            <p:ph type="body" idx="1" hasCustomPrompt="1"/>
          </p:nvPr>
        </p:nvSpPr>
        <p:spPr>
          <a:xfrm>
            <a:off x="1270000" y="4269316"/>
            <a:ext cx="21844000" cy="8432801"/>
          </a:xfrm>
          <a:prstGeom prst="rect">
            <a:avLst/>
          </a:prstGeom>
        </p:spPr>
        <p:txBody>
          <a:bodyPr numCol="2" spcCol="1092200"/>
          <a:lstStyle/>
          <a:p>
            <a:r>
              <a:t>Testo elenco puntato diapositiva</a:t>
            </a:r>
          </a:p>
          <a:p>
            <a:pPr lvl="1"/>
            <a:endParaRPr/>
          </a:p>
          <a:p>
            <a:pPr lvl="2"/>
            <a:endParaRPr/>
          </a:p>
          <a:p>
            <a:pPr lvl="3"/>
            <a:endParaRPr/>
          </a:p>
          <a:p>
            <a:pPr lvl="4"/>
            <a:endParaRPr/>
          </a:p>
        </p:txBody>
      </p:sp>
      <p:sp>
        <p:nvSpPr>
          <p:cNvPr id="53"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olo, punti elenco e foto">
    <p:spTree>
      <p:nvGrpSpPr>
        <p:cNvPr id="1" name=""/>
        <p:cNvGrpSpPr/>
        <p:nvPr/>
      </p:nvGrpSpPr>
      <p:grpSpPr>
        <a:xfrm>
          <a:off x="0" y="0"/>
          <a:ext cx="0" cy="0"/>
          <a:chOff x="0" y="0"/>
          <a:chExt cx="0" cy="0"/>
        </a:xfrm>
      </p:grpSpPr>
      <p:sp>
        <p:nvSpPr>
          <p:cNvPr id="60" name="Due meduse su sfondo di colore rosa"/>
          <p:cNvSpPr>
            <a:spLocks noGrp="1"/>
          </p:cNvSpPr>
          <p:nvPr>
            <p:ph type="pic" idx="21"/>
          </p:nvPr>
        </p:nvSpPr>
        <p:spPr>
          <a:xfrm>
            <a:off x="10185400" y="0"/>
            <a:ext cx="18161000" cy="13716000"/>
          </a:xfrm>
          <a:prstGeom prst="rect">
            <a:avLst/>
          </a:prstGeom>
        </p:spPr>
        <p:txBody>
          <a:bodyPr lIns="91439" tIns="45719" rIns="91439" bIns="45719">
            <a:noAutofit/>
          </a:bodyPr>
          <a:lstStyle/>
          <a:p>
            <a:endParaRPr/>
          </a:p>
        </p:txBody>
      </p:sp>
      <p:sp>
        <p:nvSpPr>
          <p:cNvPr id="61" name="Titolo"/>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Titolo</a:t>
            </a:r>
          </a:p>
        </p:txBody>
      </p:sp>
      <p:sp>
        <p:nvSpPr>
          <p:cNvPr id="62" name="Corpo livello uno…"/>
          <p:cNvSpPr txBox="1">
            <a:spLocks noGrp="1"/>
          </p:cNvSpPr>
          <p:nvPr>
            <p:ph type="body" sz="half" idx="1" hasCustomPrompt="1"/>
          </p:nvPr>
        </p:nvSpPr>
        <p:spPr>
          <a:xfrm>
            <a:off x="1270000" y="4267200"/>
            <a:ext cx="9652000" cy="8432800"/>
          </a:xfrm>
          <a:prstGeom prst="rect">
            <a:avLst/>
          </a:prstGeom>
        </p:spPr>
        <p:txBody>
          <a:bodyPr/>
          <a:lstStyle/>
          <a:p>
            <a:r>
              <a:t>Testo elenco puntato diapositiva</a:t>
            </a:r>
          </a:p>
          <a:p>
            <a:pPr lvl="1"/>
            <a:endParaRPr/>
          </a:p>
          <a:p>
            <a:pPr lvl="2"/>
            <a:endParaRPr/>
          </a:p>
          <a:p>
            <a:pPr lvl="3"/>
            <a:endParaRPr/>
          </a:p>
          <a:p>
            <a:pPr lvl="4"/>
            <a:endParaRPr/>
          </a:p>
        </p:txBody>
      </p:sp>
      <p:sp>
        <p:nvSpPr>
          <p:cNvPr id="63" name="Sottotitolo diapositiva"/>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diapositiva</a:t>
            </a:r>
          </a:p>
        </p:txBody>
      </p:sp>
      <p:sp>
        <p:nvSpPr>
          <p:cNvPr id="6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zione">
    <p:spTree>
      <p:nvGrpSpPr>
        <p:cNvPr id="1" name=""/>
        <p:cNvGrpSpPr/>
        <p:nvPr/>
      </p:nvGrpSpPr>
      <p:grpSpPr>
        <a:xfrm>
          <a:off x="0" y="0"/>
          <a:ext cx="0" cy="0"/>
          <a:chOff x="0" y="0"/>
          <a:chExt cx="0" cy="0"/>
        </a:xfrm>
      </p:grpSpPr>
      <p:sp>
        <p:nvSpPr>
          <p:cNvPr id="71" name="Titolo sezion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Titolo sezione</a:t>
            </a:r>
          </a:p>
        </p:txBody>
      </p:sp>
      <p:sp>
        <p:nvSpPr>
          <p:cNvPr id="72"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olo titolo">
    <p:spTree>
      <p:nvGrpSpPr>
        <p:cNvPr id="1" name=""/>
        <p:cNvGrpSpPr/>
        <p:nvPr/>
      </p:nvGrpSpPr>
      <p:grpSpPr>
        <a:xfrm>
          <a:off x="0" y="0"/>
          <a:ext cx="0" cy="0"/>
          <a:chOff x="0" y="0"/>
          <a:chExt cx="0" cy="0"/>
        </a:xfrm>
      </p:grpSpPr>
      <p:sp>
        <p:nvSpPr>
          <p:cNvPr id="79" name="Titolo"/>
          <p:cNvSpPr txBox="1">
            <a:spLocks noGrp="1"/>
          </p:cNvSpPr>
          <p:nvPr>
            <p:ph type="title" hasCustomPrompt="1"/>
          </p:nvPr>
        </p:nvSpPr>
        <p:spPr>
          <a:prstGeom prst="rect">
            <a:avLst/>
          </a:prstGeom>
        </p:spPr>
        <p:txBody>
          <a:bodyPr/>
          <a:lstStyle/>
          <a:p>
            <a:r>
              <a:t>Titolo</a:t>
            </a:r>
          </a:p>
        </p:txBody>
      </p:sp>
      <p:sp>
        <p:nvSpPr>
          <p:cNvPr id="80" name="Sottotitolo diapositiva"/>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diapositiva</a:t>
            </a:r>
          </a:p>
        </p:txBody>
      </p:sp>
      <p:sp>
        <p:nvSpPr>
          <p:cNvPr id="81"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rogramma">
    <p:spTree>
      <p:nvGrpSpPr>
        <p:cNvPr id="1" name=""/>
        <p:cNvGrpSpPr/>
        <p:nvPr/>
      </p:nvGrpSpPr>
      <p:grpSpPr>
        <a:xfrm>
          <a:off x="0" y="0"/>
          <a:ext cx="0" cy="0"/>
          <a:chOff x="0" y="0"/>
          <a:chExt cx="0" cy="0"/>
        </a:xfrm>
      </p:grpSpPr>
      <p:sp>
        <p:nvSpPr>
          <p:cNvPr id="88" name="Titolo programma"/>
          <p:cNvSpPr txBox="1">
            <a:spLocks noGrp="1"/>
          </p:cNvSpPr>
          <p:nvPr>
            <p:ph type="title" hasCustomPrompt="1"/>
          </p:nvPr>
        </p:nvSpPr>
        <p:spPr>
          <a:xfrm>
            <a:off x="1270000" y="812800"/>
            <a:ext cx="21844000" cy="1562100"/>
          </a:xfrm>
          <a:prstGeom prst="rect">
            <a:avLst/>
          </a:prstGeom>
        </p:spPr>
        <p:txBody>
          <a:bodyPr/>
          <a:lstStyle/>
          <a:p>
            <a:r>
              <a:t>Titolo programma</a:t>
            </a:r>
          </a:p>
        </p:txBody>
      </p:sp>
      <p:sp>
        <p:nvSpPr>
          <p:cNvPr id="89" name="Sottotitolo programma"/>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programma</a:t>
            </a:r>
          </a:p>
        </p:txBody>
      </p:sp>
      <p:sp>
        <p:nvSpPr>
          <p:cNvPr id="90" name="Corpo livello uno…"/>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Argomenti del programma</a:t>
            </a:r>
          </a:p>
          <a:p>
            <a:pPr lvl="1"/>
            <a:endParaRPr/>
          </a:p>
          <a:p>
            <a:pPr lvl="2"/>
            <a:endParaRPr/>
          </a:p>
          <a:p>
            <a:pPr lvl="3"/>
            <a:endParaRPr/>
          </a:p>
          <a:p>
            <a:pPr lvl="4"/>
            <a:endParaRPr/>
          </a:p>
        </p:txBody>
      </p:sp>
      <p:sp>
        <p:nvSpPr>
          <p:cNvPr id="91"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olo"/>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Titolo</a:t>
            </a:r>
          </a:p>
        </p:txBody>
      </p:sp>
      <p:sp>
        <p:nvSpPr>
          <p:cNvPr id="3" name="Corpo livello uno…"/>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Testo elenco puntato diapositiva</a:t>
            </a:r>
          </a:p>
          <a:p>
            <a:pPr lvl="1"/>
            <a:endParaRPr/>
          </a:p>
          <a:p>
            <a:pPr lvl="2"/>
            <a:endParaRPr/>
          </a:p>
          <a:p>
            <a:pPr lvl="3"/>
            <a:endParaRPr/>
          </a:p>
          <a:p>
            <a:pPr lvl="4"/>
            <a:endParaRPr/>
          </a:p>
        </p:txBody>
      </p:sp>
      <p:sp>
        <p:nvSpPr>
          <p:cNvPr id="4" name="Numero diapositiva"/>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ame of Life - MPI/Posix"/>
          <p:cNvSpPr txBox="1">
            <a:spLocks noGrp="1"/>
          </p:cNvSpPr>
          <p:nvPr>
            <p:ph type="ctrTitle"/>
          </p:nvPr>
        </p:nvSpPr>
        <p:spPr>
          <a:prstGeom prst="rect">
            <a:avLst/>
          </a:prstGeom>
        </p:spPr>
        <p:txBody>
          <a:bodyPr/>
          <a:lstStyle/>
          <a:p>
            <a:r>
              <a:t>Game of Life - MPI/Posix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Border Exchange"/>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Border Exchange</a:t>
            </a:r>
          </a:p>
        </p:txBody>
      </p:sp>
      <p:pic>
        <p:nvPicPr>
          <p:cNvPr id="287" name="Screenshot 2024-02-17 alle 12.22.03.png" descr="Screenshot 2024-02-17 alle 12.22.03.png"/>
          <p:cNvPicPr>
            <a:picLocks noChangeAspect="1"/>
          </p:cNvPicPr>
          <p:nvPr/>
        </p:nvPicPr>
        <p:blipFill>
          <a:blip r:embed="rId2"/>
          <a:stretch>
            <a:fillRect/>
          </a:stretch>
        </p:blipFill>
        <p:spPr>
          <a:xfrm>
            <a:off x="1263650" y="2717800"/>
            <a:ext cx="2806604" cy="2819078"/>
          </a:xfrm>
          <a:prstGeom prst="rect">
            <a:avLst/>
          </a:prstGeom>
          <a:ln w="12700">
            <a:miter lim="400000"/>
          </a:ln>
        </p:spPr>
      </p:pic>
      <p:pic>
        <p:nvPicPr>
          <p:cNvPr id="288" name="Screenshot 2024-02-18 alle 11.39.59.png" descr="Screenshot 2024-02-18 alle 11.39.59.png"/>
          <p:cNvPicPr>
            <a:picLocks noChangeAspect="1"/>
          </p:cNvPicPr>
          <p:nvPr/>
        </p:nvPicPr>
        <p:blipFill>
          <a:blip r:embed="rId3"/>
          <a:stretch>
            <a:fillRect/>
          </a:stretch>
        </p:blipFill>
        <p:spPr>
          <a:xfrm>
            <a:off x="404198" y="2181515"/>
            <a:ext cx="4853480" cy="4822167"/>
          </a:xfrm>
          <a:prstGeom prst="rect">
            <a:avLst/>
          </a:prstGeom>
          <a:ln w="12700">
            <a:miter lim="400000"/>
          </a:ln>
        </p:spPr>
      </p:pic>
      <p:pic>
        <p:nvPicPr>
          <p:cNvPr id="289" name="Screenshot 2024-02-18 alle 11.39.59.png" descr="Screenshot 2024-02-18 alle 11.39.59.png"/>
          <p:cNvPicPr>
            <a:picLocks noChangeAspect="1"/>
          </p:cNvPicPr>
          <p:nvPr/>
        </p:nvPicPr>
        <p:blipFill>
          <a:blip r:embed="rId3"/>
          <a:stretch>
            <a:fillRect/>
          </a:stretch>
        </p:blipFill>
        <p:spPr>
          <a:xfrm>
            <a:off x="404198" y="7449825"/>
            <a:ext cx="4853424" cy="4822112"/>
          </a:xfrm>
          <a:prstGeom prst="rect">
            <a:avLst/>
          </a:prstGeom>
          <a:ln w="12700">
            <a:miter lim="400000"/>
          </a:ln>
        </p:spPr>
      </p:pic>
      <p:pic>
        <p:nvPicPr>
          <p:cNvPr id="290" name="Screenshot 2024-02-18 alle 12.05.25.png" descr="Screenshot 2024-02-18 alle 12.05.25.png"/>
          <p:cNvPicPr>
            <a:picLocks noChangeAspect="1"/>
          </p:cNvPicPr>
          <p:nvPr/>
        </p:nvPicPr>
        <p:blipFill>
          <a:blip r:embed="rId4"/>
          <a:stretch>
            <a:fillRect/>
          </a:stretch>
        </p:blipFill>
        <p:spPr>
          <a:xfrm>
            <a:off x="5657239" y="3314758"/>
            <a:ext cx="18536775" cy="7933355"/>
          </a:xfrm>
          <a:prstGeom prst="rect">
            <a:avLst/>
          </a:prstGeom>
          <a:ln w="25400">
            <a:solidFill>
              <a:srgbClr val="000000"/>
            </a:solidFill>
            <a:miter lim="400000"/>
          </a:ln>
        </p:spPr>
      </p:pic>
      <p:sp>
        <p:nvSpPr>
          <p:cNvPr id="291" name="Rettangolo"/>
          <p:cNvSpPr/>
          <p:nvPr/>
        </p:nvSpPr>
        <p:spPr>
          <a:xfrm>
            <a:off x="6906938" y="5556805"/>
            <a:ext cx="11873301" cy="429714"/>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92" name="Quadrato"/>
          <p:cNvSpPr/>
          <p:nvPr/>
        </p:nvSpPr>
        <p:spPr>
          <a:xfrm>
            <a:off x="3668602" y="3007436"/>
            <a:ext cx="752214" cy="751422"/>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93" name="Quadrato"/>
          <p:cNvSpPr/>
          <p:nvPr/>
        </p:nvSpPr>
        <p:spPr>
          <a:xfrm>
            <a:off x="463518" y="11475067"/>
            <a:ext cx="752215" cy="751422"/>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94" name="Rettangolo"/>
          <p:cNvSpPr/>
          <p:nvPr/>
        </p:nvSpPr>
        <p:spPr>
          <a:xfrm>
            <a:off x="6906938" y="10410487"/>
            <a:ext cx="14100228" cy="429715"/>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Border Exchange"/>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Border Exchange</a:t>
            </a:r>
          </a:p>
        </p:txBody>
      </p:sp>
      <p:pic>
        <p:nvPicPr>
          <p:cNvPr id="297" name="Screenshot 2024-02-17 alle 12.22.03.png" descr="Screenshot 2024-02-17 alle 12.22.03.png"/>
          <p:cNvPicPr>
            <a:picLocks noChangeAspect="1"/>
          </p:cNvPicPr>
          <p:nvPr/>
        </p:nvPicPr>
        <p:blipFill>
          <a:blip r:embed="rId2"/>
          <a:stretch>
            <a:fillRect/>
          </a:stretch>
        </p:blipFill>
        <p:spPr>
          <a:xfrm>
            <a:off x="1263650" y="2717800"/>
            <a:ext cx="2806604" cy="2819078"/>
          </a:xfrm>
          <a:prstGeom prst="rect">
            <a:avLst/>
          </a:prstGeom>
          <a:ln w="12700">
            <a:miter lim="400000"/>
          </a:ln>
        </p:spPr>
      </p:pic>
      <p:pic>
        <p:nvPicPr>
          <p:cNvPr id="298" name="Screenshot 2024-02-18 alle 11.39.59.png" descr="Screenshot 2024-02-18 alle 11.39.59.png"/>
          <p:cNvPicPr>
            <a:picLocks noChangeAspect="1"/>
          </p:cNvPicPr>
          <p:nvPr/>
        </p:nvPicPr>
        <p:blipFill>
          <a:blip r:embed="rId3"/>
          <a:stretch>
            <a:fillRect/>
          </a:stretch>
        </p:blipFill>
        <p:spPr>
          <a:xfrm>
            <a:off x="404198" y="2181515"/>
            <a:ext cx="4853480" cy="4822167"/>
          </a:xfrm>
          <a:prstGeom prst="rect">
            <a:avLst/>
          </a:prstGeom>
          <a:ln w="12700">
            <a:miter lim="400000"/>
          </a:ln>
        </p:spPr>
      </p:pic>
      <p:pic>
        <p:nvPicPr>
          <p:cNvPr id="299" name="Screenshot 2024-02-18 alle 11.39.59.png" descr="Screenshot 2024-02-18 alle 11.39.59.png"/>
          <p:cNvPicPr>
            <a:picLocks noChangeAspect="1"/>
          </p:cNvPicPr>
          <p:nvPr/>
        </p:nvPicPr>
        <p:blipFill>
          <a:blip r:embed="rId3"/>
          <a:stretch>
            <a:fillRect/>
          </a:stretch>
        </p:blipFill>
        <p:spPr>
          <a:xfrm>
            <a:off x="404198" y="7449825"/>
            <a:ext cx="4853424" cy="4822112"/>
          </a:xfrm>
          <a:prstGeom prst="rect">
            <a:avLst/>
          </a:prstGeom>
          <a:ln w="12700">
            <a:miter lim="400000"/>
          </a:ln>
        </p:spPr>
      </p:pic>
      <p:pic>
        <p:nvPicPr>
          <p:cNvPr id="300" name="Screenshot 2024-02-18 alle 12.05.25.png" descr="Screenshot 2024-02-18 alle 12.05.25.png"/>
          <p:cNvPicPr>
            <a:picLocks noChangeAspect="1"/>
          </p:cNvPicPr>
          <p:nvPr/>
        </p:nvPicPr>
        <p:blipFill>
          <a:blip r:embed="rId4"/>
          <a:stretch>
            <a:fillRect/>
          </a:stretch>
        </p:blipFill>
        <p:spPr>
          <a:xfrm>
            <a:off x="5657239" y="3314758"/>
            <a:ext cx="18536775" cy="7933355"/>
          </a:xfrm>
          <a:prstGeom prst="rect">
            <a:avLst/>
          </a:prstGeom>
          <a:ln w="25400">
            <a:solidFill>
              <a:srgbClr val="000000"/>
            </a:solidFill>
            <a:miter lim="400000"/>
          </a:ln>
        </p:spPr>
      </p:pic>
      <p:sp>
        <p:nvSpPr>
          <p:cNvPr id="301" name="Rettangolo"/>
          <p:cNvSpPr/>
          <p:nvPr/>
        </p:nvSpPr>
        <p:spPr>
          <a:xfrm>
            <a:off x="6906938" y="5912405"/>
            <a:ext cx="9886261" cy="429714"/>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02" name="Quadrato"/>
          <p:cNvSpPr/>
          <p:nvPr/>
        </p:nvSpPr>
        <p:spPr>
          <a:xfrm>
            <a:off x="1279741" y="3026651"/>
            <a:ext cx="752214" cy="751422"/>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03" name="Quadrato"/>
          <p:cNvSpPr/>
          <p:nvPr/>
        </p:nvSpPr>
        <p:spPr>
          <a:xfrm>
            <a:off x="4441050" y="11446242"/>
            <a:ext cx="752215" cy="751423"/>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04" name="Rettangolo"/>
          <p:cNvSpPr/>
          <p:nvPr/>
        </p:nvSpPr>
        <p:spPr>
          <a:xfrm>
            <a:off x="6906938" y="10054887"/>
            <a:ext cx="17103567" cy="429715"/>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Border Exchange"/>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Border Exchange</a:t>
            </a:r>
          </a:p>
        </p:txBody>
      </p:sp>
      <p:pic>
        <p:nvPicPr>
          <p:cNvPr id="307" name="Screenshot 2024-02-17 alle 12.22.03.png" descr="Screenshot 2024-02-17 alle 12.22.03.png"/>
          <p:cNvPicPr>
            <a:picLocks noChangeAspect="1"/>
          </p:cNvPicPr>
          <p:nvPr/>
        </p:nvPicPr>
        <p:blipFill>
          <a:blip r:embed="rId2"/>
          <a:stretch>
            <a:fillRect/>
          </a:stretch>
        </p:blipFill>
        <p:spPr>
          <a:xfrm>
            <a:off x="1263650" y="2717800"/>
            <a:ext cx="2806604" cy="2819078"/>
          </a:xfrm>
          <a:prstGeom prst="rect">
            <a:avLst/>
          </a:prstGeom>
          <a:ln w="12700">
            <a:miter lim="400000"/>
          </a:ln>
        </p:spPr>
      </p:pic>
      <p:pic>
        <p:nvPicPr>
          <p:cNvPr id="308" name="Screenshot 2024-02-18 alle 11.39.59.png" descr="Screenshot 2024-02-18 alle 11.39.59.png"/>
          <p:cNvPicPr>
            <a:picLocks noChangeAspect="1"/>
          </p:cNvPicPr>
          <p:nvPr/>
        </p:nvPicPr>
        <p:blipFill>
          <a:blip r:embed="rId3"/>
          <a:stretch>
            <a:fillRect/>
          </a:stretch>
        </p:blipFill>
        <p:spPr>
          <a:xfrm>
            <a:off x="404198" y="2181515"/>
            <a:ext cx="4853480" cy="4822167"/>
          </a:xfrm>
          <a:prstGeom prst="rect">
            <a:avLst/>
          </a:prstGeom>
          <a:ln w="12700">
            <a:miter lim="400000"/>
          </a:ln>
        </p:spPr>
      </p:pic>
      <p:pic>
        <p:nvPicPr>
          <p:cNvPr id="309" name="Screenshot 2024-02-18 alle 11.39.59.png" descr="Screenshot 2024-02-18 alle 11.39.59.png"/>
          <p:cNvPicPr>
            <a:picLocks noChangeAspect="1"/>
          </p:cNvPicPr>
          <p:nvPr/>
        </p:nvPicPr>
        <p:blipFill>
          <a:blip r:embed="rId3"/>
          <a:stretch>
            <a:fillRect/>
          </a:stretch>
        </p:blipFill>
        <p:spPr>
          <a:xfrm>
            <a:off x="404198" y="7449825"/>
            <a:ext cx="4853424" cy="4822112"/>
          </a:xfrm>
          <a:prstGeom prst="rect">
            <a:avLst/>
          </a:prstGeom>
          <a:ln w="12700">
            <a:miter lim="400000"/>
          </a:ln>
        </p:spPr>
      </p:pic>
      <p:pic>
        <p:nvPicPr>
          <p:cNvPr id="310" name="Screenshot 2024-02-18 alle 12.05.25.png" descr="Screenshot 2024-02-18 alle 12.05.25.png"/>
          <p:cNvPicPr>
            <a:picLocks noChangeAspect="1"/>
          </p:cNvPicPr>
          <p:nvPr/>
        </p:nvPicPr>
        <p:blipFill>
          <a:blip r:embed="rId4"/>
          <a:stretch>
            <a:fillRect/>
          </a:stretch>
        </p:blipFill>
        <p:spPr>
          <a:xfrm>
            <a:off x="5657239" y="3314758"/>
            <a:ext cx="18536775" cy="7933355"/>
          </a:xfrm>
          <a:prstGeom prst="rect">
            <a:avLst/>
          </a:prstGeom>
          <a:ln w="25400">
            <a:solidFill>
              <a:srgbClr val="000000"/>
            </a:solidFill>
            <a:miter lim="400000"/>
          </a:ln>
        </p:spPr>
      </p:pic>
      <p:sp>
        <p:nvSpPr>
          <p:cNvPr id="311" name="Rettangolo"/>
          <p:cNvSpPr/>
          <p:nvPr/>
        </p:nvSpPr>
        <p:spPr>
          <a:xfrm>
            <a:off x="6906938" y="6306105"/>
            <a:ext cx="14445051" cy="429714"/>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12" name="Quadrato"/>
          <p:cNvSpPr/>
          <p:nvPr/>
        </p:nvSpPr>
        <p:spPr>
          <a:xfrm>
            <a:off x="3662417" y="5370896"/>
            <a:ext cx="752214" cy="751423"/>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13" name="Quadrato"/>
          <p:cNvSpPr/>
          <p:nvPr/>
        </p:nvSpPr>
        <p:spPr>
          <a:xfrm>
            <a:off x="463518" y="7487925"/>
            <a:ext cx="752215" cy="751423"/>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14" name="Rettangolo"/>
          <p:cNvSpPr/>
          <p:nvPr/>
        </p:nvSpPr>
        <p:spPr>
          <a:xfrm>
            <a:off x="6906938" y="9673887"/>
            <a:ext cx="11297370" cy="429715"/>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Border Exchange"/>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Border Exchange</a:t>
            </a:r>
          </a:p>
        </p:txBody>
      </p:sp>
      <p:pic>
        <p:nvPicPr>
          <p:cNvPr id="317" name="Screenshot 2024-02-17 alle 12.22.03.png" descr="Screenshot 2024-02-17 alle 12.22.03.png"/>
          <p:cNvPicPr>
            <a:picLocks noChangeAspect="1"/>
          </p:cNvPicPr>
          <p:nvPr/>
        </p:nvPicPr>
        <p:blipFill>
          <a:blip r:embed="rId2"/>
          <a:stretch>
            <a:fillRect/>
          </a:stretch>
        </p:blipFill>
        <p:spPr>
          <a:xfrm>
            <a:off x="1263650" y="2717800"/>
            <a:ext cx="2806604" cy="2819078"/>
          </a:xfrm>
          <a:prstGeom prst="rect">
            <a:avLst/>
          </a:prstGeom>
          <a:ln w="12700">
            <a:miter lim="400000"/>
          </a:ln>
        </p:spPr>
      </p:pic>
      <p:pic>
        <p:nvPicPr>
          <p:cNvPr id="318" name="Screenshot 2024-02-18 alle 11.39.59.png" descr="Screenshot 2024-02-18 alle 11.39.59.png"/>
          <p:cNvPicPr>
            <a:picLocks noChangeAspect="1"/>
          </p:cNvPicPr>
          <p:nvPr/>
        </p:nvPicPr>
        <p:blipFill>
          <a:blip r:embed="rId3"/>
          <a:stretch>
            <a:fillRect/>
          </a:stretch>
        </p:blipFill>
        <p:spPr>
          <a:xfrm>
            <a:off x="404198" y="2181515"/>
            <a:ext cx="4853480" cy="4822167"/>
          </a:xfrm>
          <a:prstGeom prst="rect">
            <a:avLst/>
          </a:prstGeom>
          <a:ln w="12700">
            <a:miter lim="400000"/>
          </a:ln>
        </p:spPr>
      </p:pic>
      <p:pic>
        <p:nvPicPr>
          <p:cNvPr id="319" name="Screenshot 2024-02-18 alle 11.39.59.png" descr="Screenshot 2024-02-18 alle 11.39.59.png"/>
          <p:cNvPicPr>
            <a:picLocks noChangeAspect="1"/>
          </p:cNvPicPr>
          <p:nvPr/>
        </p:nvPicPr>
        <p:blipFill>
          <a:blip r:embed="rId3"/>
          <a:stretch>
            <a:fillRect/>
          </a:stretch>
        </p:blipFill>
        <p:spPr>
          <a:xfrm>
            <a:off x="404198" y="7449825"/>
            <a:ext cx="4853424" cy="4822112"/>
          </a:xfrm>
          <a:prstGeom prst="rect">
            <a:avLst/>
          </a:prstGeom>
          <a:ln w="12700">
            <a:miter lim="400000"/>
          </a:ln>
        </p:spPr>
      </p:pic>
      <p:pic>
        <p:nvPicPr>
          <p:cNvPr id="320" name="Screenshot 2024-02-18 alle 12.05.25.png" descr="Screenshot 2024-02-18 alle 12.05.25.png"/>
          <p:cNvPicPr>
            <a:picLocks noChangeAspect="1"/>
          </p:cNvPicPr>
          <p:nvPr/>
        </p:nvPicPr>
        <p:blipFill>
          <a:blip r:embed="rId4"/>
          <a:stretch>
            <a:fillRect/>
          </a:stretch>
        </p:blipFill>
        <p:spPr>
          <a:xfrm>
            <a:off x="5657239" y="3314758"/>
            <a:ext cx="18536775" cy="7933355"/>
          </a:xfrm>
          <a:prstGeom prst="rect">
            <a:avLst/>
          </a:prstGeom>
          <a:ln w="25400">
            <a:solidFill>
              <a:srgbClr val="000000"/>
            </a:solidFill>
            <a:miter lim="400000"/>
          </a:ln>
        </p:spPr>
      </p:pic>
      <p:sp>
        <p:nvSpPr>
          <p:cNvPr id="321" name="Rettangolo"/>
          <p:cNvSpPr/>
          <p:nvPr/>
        </p:nvSpPr>
        <p:spPr>
          <a:xfrm>
            <a:off x="6906938" y="6674405"/>
            <a:ext cx="12267014" cy="429714"/>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22" name="Quadrato"/>
          <p:cNvSpPr/>
          <p:nvPr/>
        </p:nvSpPr>
        <p:spPr>
          <a:xfrm>
            <a:off x="1274817" y="5370896"/>
            <a:ext cx="752214" cy="751423"/>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23" name="Quadrato"/>
          <p:cNvSpPr/>
          <p:nvPr/>
        </p:nvSpPr>
        <p:spPr>
          <a:xfrm>
            <a:off x="4451318" y="7487925"/>
            <a:ext cx="752215" cy="751423"/>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24" name="Rettangolo"/>
          <p:cNvSpPr/>
          <p:nvPr/>
        </p:nvSpPr>
        <p:spPr>
          <a:xfrm>
            <a:off x="6906938" y="9305587"/>
            <a:ext cx="14142034" cy="429715"/>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25" name="Datatype: MPI_Type_vector"/>
          <p:cNvSpPr txBox="1"/>
          <p:nvPr/>
        </p:nvSpPr>
        <p:spPr>
          <a:xfrm>
            <a:off x="1270000" y="-22352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Datatype: MPI_Type_vector</a:t>
            </a:r>
          </a:p>
        </p:txBody>
      </p:sp>
      <p:pic>
        <p:nvPicPr>
          <p:cNvPr id="326" name="Screenshot 2024-02-18 alle 15.53.08.png" descr="Screenshot 2024-02-18 alle 15.53.08.png"/>
          <p:cNvPicPr>
            <a:picLocks noChangeAspect="1"/>
          </p:cNvPicPr>
          <p:nvPr/>
        </p:nvPicPr>
        <p:blipFill>
          <a:blip r:embed="rId5"/>
          <a:stretch>
            <a:fillRect/>
          </a:stretch>
        </p:blipFill>
        <p:spPr>
          <a:xfrm>
            <a:off x="5577716" y="14913891"/>
            <a:ext cx="17949347" cy="2958684"/>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Quadrato"/>
          <p:cNvSpPr/>
          <p:nvPr/>
        </p:nvSpPr>
        <p:spPr>
          <a:xfrm>
            <a:off x="1276318" y="5354325"/>
            <a:ext cx="752215" cy="751423"/>
          </a:xfrm>
          <a:prstGeom prst="rect">
            <a:avLst/>
          </a:prstGeom>
          <a:ln w="76200">
            <a:solidFill>
              <a:srgbClr val="00F900">
                <a:alpha val="0"/>
              </a:srgbClr>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29" name="Datatype: MPI_Type_vector"/>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Datatype: MPI_Type_vector</a:t>
            </a:r>
          </a:p>
        </p:txBody>
      </p:sp>
      <p:sp>
        <p:nvSpPr>
          <p:cNvPr id="330" name="Border Exchange"/>
          <p:cNvSpPr txBox="1"/>
          <p:nvPr/>
        </p:nvSpPr>
        <p:spPr>
          <a:xfrm>
            <a:off x="1270000" y="-21082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Border Exchange</a:t>
            </a:r>
          </a:p>
        </p:txBody>
      </p:sp>
      <p:pic>
        <p:nvPicPr>
          <p:cNvPr id="331" name="Screenshot 2024-02-17 alle 12.22.03.png" descr="Screenshot 2024-02-17 alle 12.22.03.png"/>
          <p:cNvPicPr>
            <a:picLocks noChangeAspect="1"/>
          </p:cNvPicPr>
          <p:nvPr/>
        </p:nvPicPr>
        <p:blipFill>
          <a:blip r:embed="rId2"/>
          <a:stretch>
            <a:fillRect/>
          </a:stretch>
        </p:blipFill>
        <p:spPr>
          <a:xfrm>
            <a:off x="1263650" y="2717800"/>
            <a:ext cx="2806604" cy="2819078"/>
          </a:xfrm>
          <a:prstGeom prst="rect">
            <a:avLst/>
          </a:prstGeom>
          <a:ln w="12700">
            <a:miter lim="400000"/>
          </a:ln>
        </p:spPr>
      </p:pic>
      <p:pic>
        <p:nvPicPr>
          <p:cNvPr id="332" name="Screenshot 2024-02-18 alle 11.39.59.png" descr="Screenshot 2024-02-18 alle 11.39.59.png"/>
          <p:cNvPicPr>
            <a:picLocks noChangeAspect="1"/>
          </p:cNvPicPr>
          <p:nvPr/>
        </p:nvPicPr>
        <p:blipFill>
          <a:blip r:embed="rId3"/>
          <a:stretch>
            <a:fillRect/>
          </a:stretch>
        </p:blipFill>
        <p:spPr>
          <a:xfrm>
            <a:off x="404198" y="2181515"/>
            <a:ext cx="4853480" cy="4822167"/>
          </a:xfrm>
          <a:prstGeom prst="rect">
            <a:avLst/>
          </a:prstGeom>
          <a:ln w="12700">
            <a:miter lim="400000"/>
          </a:ln>
        </p:spPr>
      </p:pic>
      <p:pic>
        <p:nvPicPr>
          <p:cNvPr id="333" name="Screenshot 2024-02-18 alle 11.39.59.png" descr="Screenshot 2024-02-18 alle 11.39.59.png"/>
          <p:cNvPicPr>
            <a:picLocks noChangeAspect="1"/>
          </p:cNvPicPr>
          <p:nvPr/>
        </p:nvPicPr>
        <p:blipFill>
          <a:blip r:embed="rId3">
            <a:alphaModFix amt="0"/>
          </a:blip>
          <a:stretch>
            <a:fillRect/>
          </a:stretch>
        </p:blipFill>
        <p:spPr>
          <a:xfrm>
            <a:off x="404198" y="2204725"/>
            <a:ext cx="4853424" cy="4822112"/>
          </a:xfrm>
          <a:prstGeom prst="rect">
            <a:avLst/>
          </a:prstGeom>
          <a:ln w="12700">
            <a:miter lim="400000"/>
          </a:ln>
        </p:spPr>
      </p:pic>
      <p:pic>
        <p:nvPicPr>
          <p:cNvPr id="334" name="Screenshot 2024-02-18 alle 12.05.25.png" descr="Screenshot 2024-02-18 alle 12.05.25.png"/>
          <p:cNvPicPr>
            <a:picLocks noChangeAspect="1"/>
          </p:cNvPicPr>
          <p:nvPr/>
        </p:nvPicPr>
        <p:blipFill>
          <a:blip r:embed="rId4"/>
          <a:stretch>
            <a:fillRect/>
          </a:stretch>
        </p:blipFill>
        <p:spPr>
          <a:xfrm>
            <a:off x="25469239" y="3314758"/>
            <a:ext cx="18536775" cy="7933355"/>
          </a:xfrm>
          <a:prstGeom prst="rect">
            <a:avLst/>
          </a:prstGeom>
          <a:ln w="25400">
            <a:solidFill>
              <a:srgbClr val="000000"/>
            </a:solidFill>
            <a:miter lim="400000"/>
          </a:ln>
        </p:spPr>
      </p:pic>
      <p:sp>
        <p:nvSpPr>
          <p:cNvPr id="335" name="Rettangolo"/>
          <p:cNvSpPr/>
          <p:nvPr/>
        </p:nvSpPr>
        <p:spPr>
          <a:xfrm>
            <a:off x="26718939" y="6674405"/>
            <a:ext cx="12267014" cy="429714"/>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36" name="Rettangolo"/>
          <p:cNvSpPr/>
          <p:nvPr/>
        </p:nvSpPr>
        <p:spPr>
          <a:xfrm>
            <a:off x="1274817" y="3042147"/>
            <a:ext cx="3112148" cy="3080172"/>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37" name="Rettangolo"/>
          <p:cNvSpPr/>
          <p:nvPr/>
        </p:nvSpPr>
        <p:spPr>
          <a:xfrm>
            <a:off x="26718939" y="9305587"/>
            <a:ext cx="14142034" cy="429715"/>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pic>
        <p:nvPicPr>
          <p:cNvPr id="338" name="Screenshot 2024-02-18 alle 15.53.08.png" descr="Screenshot 2024-02-18 alle 15.53.08.png"/>
          <p:cNvPicPr>
            <a:picLocks noChangeAspect="1"/>
          </p:cNvPicPr>
          <p:nvPr/>
        </p:nvPicPr>
        <p:blipFill>
          <a:blip r:embed="rId5"/>
          <a:stretch>
            <a:fillRect/>
          </a:stretch>
        </p:blipFill>
        <p:spPr>
          <a:xfrm>
            <a:off x="5577716" y="3102891"/>
            <a:ext cx="17949347" cy="2958684"/>
          </a:xfrm>
          <a:prstGeom prst="rect">
            <a:avLst/>
          </a:prstGeom>
          <a:ln w="12700">
            <a:miter lim="400000"/>
          </a:ln>
        </p:spPr>
      </p:pic>
      <p:sp>
        <p:nvSpPr>
          <p:cNvPr id="339" name="Rettangolo"/>
          <p:cNvSpPr/>
          <p:nvPr/>
        </p:nvSpPr>
        <p:spPr>
          <a:xfrm>
            <a:off x="7975600" y="3086895"/>
            <a:ext cx="15459099" cy="530519"/>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339"/>
                                        </p:tgtEl>
                                        <p:attrNameLst>
                                          <p:attrName>style.visibility</p:attrName>
                                        </p:attrNameLst>
                                      </p:cBhvr>
                                      <p:to>
                                        <p:strVal val="visible"/>
                                      </p:to>
                                    </p:set>
                                    <p:anim calcmode="lin" valueType="num">
                                      <p:cBhvr>
                                        <p:cTn id="7" dur="1000" fill="hold"/>
                                        <p:tgtEl>
                                          <p:spTgt spid="339"/>
                                        </p:tgtEl>
                                        <p:attrNameLst>
                                          <p:attrName>ppt_w</p:attrName>
                                        </p:attrNameLst>
                                      </p:cBhvr>
                                      <p:tavLst>
                                        <p:tav tm="0">
                                          <p:val>
                                            <p:fltVal val="0"/>
                                          </p:val>
                                        </p:tav>
                                        <p:tav tm="100000">
                                          <p:val>
                                            <p:strVal val="#ppt_w"/>
                                          </p:val>
                                        </p:tav>
                                      </p:tavLst>
                                    </p:anim>
                                    <p:anim calcmode="lin" valueType="num">
                                      <p:cBhvr>
                                        <p:cTn id="8" dur="1000" fill="hold"/>
                                        <p:tgtEl>
                                          <p:spTgt spid="3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Quadrato"/>
          <p:cNvSpPr/>
          <p:nvPr/>
        </p:nvSpPr>
        <p:spPr>
          <a:xfrm>
            <a:off x="1276318" y="5354325"/>
            <a:ext cx="752215" cy="751423"/>
          </a:xfrm>
          <a:prstGeom prst="rect">
            <a:avLst/>
          </a:prstGeom>
          <a:ln w="76200">
            <a:solidFill>
              <a:srgbClr val="00F900">
                <a:alpha val="0"/>
              </a:srgbClr>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42" name="Datatype: MPI_Type_vector"/>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Datatype: MPI_Type_vector</a:t>
            </a:r>
          </a:p>
        </p:txBody>
      </p:sp>
      <p:pic>
        <p:nvPicPr>
          <p:cNvPr id="343" name="Screenshot 2024-02-17 alle 12.22.03.png" descr="Screenshot 2024-02-17 alle 12.22.03.png"/>
          <p:cNvPicPr>
            <a:picLocks noChangeAspect="1"/>
          </p:cNvPicPr>
          <p:nvPr/>
        </p:nvPicPr>
        <p:blipFill>
          <a:blip r:embed="rId2"/>
          <a:stretch>
            <a:fillRect/>
          </a:stretch>
        </p:blipFill>
        <p:spPr>
          <a:xfrm>
            <a:off x="1263650" y="2717800"/>
            <a:ext cx="2806604" cy="2819078"/>
          </a:xfrm>
          <a:prstGeom prst="rect">
            <a:avLst/>
          </a:prstGeom>
          <a:ln w="12700">
            <a:miter lim="400000"/>
          </a:ln>
        </p:spPr>
      </p:pic>
      <p:pic>
        <p:nvPicPr>
          <p:cNvPr id="344" name="Screenshot 2024-02-18 alle 11.39.59.png" descr="Screenshot 2024-02-18 alle 11.39.59.png"/>
          <p:cNvPicPr>
            <a:picLocks noChangeAspect="1"/>
          </p:cNvPicPr>
          <p:nvPr/>
        </p:nvPicPr>
        <p:blipFill>
          <a:blip r:embed="rId3"/>
          <a:stretch>
            <a:fillRect/>
          </a:stretch>
        </p:blipFill>
        <p:spPr>
          <a:xfrm>
            <a:off x="404198" y="2181515"/>
            <a:ext cx="4853480" cy="4822167"/>
          </a:xfrm>
          <a:prstGeom prst="rect">
            <a:avLst/>
          </a:prstGeom>
          <a:ln w="12700">
            <a:miter lim="400000"/>
          </a:ln>
        </p:spPr>
      </p:pic>
      <p:pic>
        <p:nvPicPr>
          <p:cNvPr id="345" name="Screenshot 2024-02-18 alle 11.39.59.png" descr="Screenshot 2024-02-18 alle 11.39.59.png"/>
          <p:cNvPicPr>
            <a:picLocks noChangeAspect="1"/>
          </p:cNvPicPr>
          <p:nvPr/>
        </p:nvPicPr>
        <p:blipFill>
          <a:blip r:embed="rId3">
            <a:alphaModFix amt="0"/>
          </a:blip>
          <a:stretch>
            <a:fillRect/>
          </a:stretch>
        </p:blipFill>
        <p:spPr>
          <a:xfrm>
            <a:off x="404198" y="2204725"/>
            <a:ext cx="4853424" cy="4822112"/>
          </a:xfrm>
          <a:prstGeom prst="rect">
            <a:avLst/>
          </a:prstGeom>
          <a:ln w="12700">
            <a:miter lim="400000"/>
          </a:ln>
        </p:spPr>
      </p:pic>
      <p:sp>
        <p:nvSpPr>
          <p:cNvPr id="346" name="Rettangolo"/>
          <p:cNvSpPr/>
          <p:nvPr/>
        </p:nvSpPr>
        <p:spPr>
          <a:xfrm>
            <a:off x="1274817" y="3042147"/>
            <a:ext cx="755217" cy="3080172"/>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pic>
        <p:nvPicPr>
          <p:cNvPr id="347" name="Screenshot 2024-02-18 alle 15.53.08.png" descr="Screenshot 2024-02-18 alle 15.53.08.png"/>
          <p:cNvPicPr>
            <a:picLocks noChangeAspect="1"/>
          </p:cNvPicPr>
          <p:nvPr/>
        </p:nvPicPr>
        <p:blipFill>
          <a:blip r:embed="rId4"/>
          <a:stretch>
            <a:fillRect/>
          </a:stretch>
        </p:blipFill>
        <p:spPr>
          <a:xfrm>
            <a:off x="5577716" y="3102891"/>
            <a:ext cx="17949347" cy="2958684"/>
          </a:xfrm>
          <a:prstGeom prst="rect">
            <a:avLst/>
          </a:prstGeom>
          <a:ln w="12700">
            <a:miter lim="400000"/>
          </a:ln>
        </p:spPr>
      </p:pic>
      <p:sp>
        <p:nvSpPr>
          <p:cNvPr id="348" name="Rettangolo"/>
          <p:cNvSpPr/>
          <p:nvPr/>
        </p:nvSpPr>
        <p:spPr>
          <a:xfrm>
            <a:off x="7975600" y="3594895"/>
            <a:ext cx="14635230" cy="530519"/>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grpSp>
        <p:nvGrpSpPr>
          <p:cNvPr id="357" name="Raggruppa"/>
          <p:cNvGrpSpPr/>
          <p:nvPr/>
        </p:nvGrpSpPr>
        <p:grpSpPr>
          <a:xfrm>
            <a:off x="423373" y="3006424"/>
            <a:ext cx="18446936" cy="1565679"/>
            <a:chOff x="0" y="0"/>
            <a:chExt cx="18446935" cy="1565678"/>
          </a:xfrm>
        </p:grpSpPr>
        <p:grpSp>
          <p:nvGrpSpPr>
            <p:cNvPr id="352" name="Raggruppa"/>
            <p:cNvGrpSpPr/>
            <p:nvPr/>
          </p:nvGrpSpPr>
          <p:grpSpPr>
            <a:xfrm>
              <a:off x="1643302" y="0"/>
              <a:ext cx="3145246" cy="764831"/>
              <a:chOff x="0" y="0"/>
              <a:chExt cx="3145245" cy="764830"/>
            </a:xfrm>
          </p:grpSpPr>
          <p:sp>
            <p:nvSpPr>
              <p:cNvPr id="349" name="Linea"/>
              <p:cNvSpPr/>
              <p:nvPr/>
            </p:nvSpPr>
            <p:spPr>
              <a:xfrm>
                <a:off x="0" y="40159"/>
                <a:ext cx="3145246" cy="1"/>
              </a:xfrm>
              <a:prstGeom prst="line">
                <a:avLst/>
              </a:prstGeom>
              <a:noFill/>
              <a:ln w="76200" cap="flat">
                <a:solidFill>
                  <a:srgbClr val="FF2600"/>
                </a:solidFill>
                <a:prstDash val="solid"/>
                <a:miter lim="400000"/>
              </a:ln>
              <a:effectLst/>
            </p:spPr>
            <p:txBody>
              <a:bodyPr wrap="square" lIns="50800" tIns="50800" rIns="50800" bIns="50800" numCol="1" anchor="ctr">
                <a:noAutofit/>
              </a:bodyPr>
              <a:lstStyle/>
              <a:p>
                <a:endParaRPr/>
              </a:p>
            </p:txBody>
          </p:sp>
          <p:sp>
            <p:nvSpPr>
              <p:cNvPr id="350" name="Linea"/>
              <p:cNvSpPr/>
              <p:nvPr/>
            </p:nvSpPr>
            <p:spPr>
              <a:xfrm>
                <a:off x="0" y="764830"/>
                <a:ext cx="3145246" cy="1"/>
              </a:xfrm>
              <a:prstGeom prst="line">
                <a:avLst/>
              </a:prstGeom>
              <a:noFill/>
              <a:ln w="76200" cap="flat">
                <a:solidFill>
                  <a:srgbClr val="FF2600"/>
                </a:solidFill>
                <a:prstDash val="solid"/>
                <a:miter lim="400000"/>
              </a:ln>
              <a:effectLst/>
            </p:spPr>
            <p:txBody>
              <a:bodyPr wrap="square" lIns="50800" tIns="50800" rIns="50800" bIns="50800" numCol="1" anchor="ctr">
                <a:noAutofit/>
              </a:bodyPr>
              <a:lstStyle/>
              <a:p>
                <a:endParaRPr/>
              </a:p>
            </p:txBody>
          </p:sp>
          <p:sp>
            <p:nvSpPr>
              <p:cNvPr id="351" name="Linea"/>
              <p:cNvSpPr/>
              <p:nvPr/>
            </p:nvSpPr>
            <p:spPr>
              <a:xfrm flipV="1">
                <a:off x="37796" y="0"/>
                <a:ext cx="1" cy="752879"/>
              </a:xfrm>
              <a:prstGeom prst="line">
                <a:avLst/>
              </a:prstGeom>
              <a:noFill/>
              <a:ln w="76200" cap="flat">
                <a:solidFill>
                  <a:srgbClr val="FF2600"/>
                </a:solidFill>
                <a:prstDash val="solid"/>
                <a:miter lim="400000"/>
              </a:ln>
              <a:effectLst/>
            </p:spPr>
            <p:txBody>
              <a:bodyPr wrap="square" lIns="50800" tIns="50800" rIns="50800" bIns="50800" numCol="1" anchor="ctr">
                <a:noAutofit/>
              </a:bodyPr>
              <a:lstStyle/>
              <a:p>
                <a:endParaRPr/>
              </a:p>
            </p:txBody>
          </p:sp>
        </p:grpSp>
        <p:sp>
          <p:nvSpPr>
            <p:cNvPr id="353" name="Linea"/>
            <p:cNvSpPr/>
            <p:nvPr/>
          </p:nvSpPr>
          <p:spPr>
            <a:xfrm flipV="1">
              <a:off x="779398" y="812799"/>
              <a:ext cx="1" cy="752880"/>
            </a:xfrm>
            <a:prstGeom prst="line">
              <a:avLst/>
            </a:prstGeom>
            <a:noFill/>
            <a:ln w="76200" cap="flat">
              <a:solidFill>
                <a:srgbClr val="FF2600"/>
              </a:solidFill>
              <a:prstDash val="solid"/>
              <a:miter lim="400000"/>
            </a:ln>
            <a:effectLst/>
          </p:spPr>
          <p:txBody>
            <a:bodyPr wrap="square" lIns="50800" tIns="50800" rIns="50800" bIns="50800" numCol="1" anchor="ctr">
              <a:noAutofit/>
            </a:bodyPr>
            <a:lstStyle/>
            <a:p>
              <a:endParaRPr/>
            </a:p>
          </p:txBody>
        </p:sp>
        <p:sp>
          <p:nvSpPr>
            <p:cNvPr id="354" name="Linea"/>
            <p:cNvSpPr/>
            <p:nvPr/>
          </p:nvSpPr>
          <p:spPr>
            <a:xfrm>
              <a:off x="17701" y="853730"/>
              <a:ext cx="738920" cy="1"/>
            </a:xfrm>
            <a:prstGeom prst="line">
              <a:avLst/>
            </a:prstGeom>
            <a:noFill/>
            <a:ln w="76200" cap="flat">
              <a:solidFill>
                <a:srgbClr val="FF2600"/>
              </a:solidFill>
              <a:prstDash val="solid"/>
              <a:miter lim="400000"/>
            </a:ln>
            <a:effectLst/>
          </p:spPr>
          <p:txBody>
            <a:bodyPr wrap="square" lIns="50800" tIns="50800" rIns="50800" bIns="50800" numCol="1" anchor="ctr">
              <a:noAutofit/>
            </a:bodyPr>
            <a:lstStyle/>
            <a:p>
              <a:endParaRPr/>
            </a:p>
          </p:txBody>
        </p:sp>
        <p:sp>
          <p:nvSpPr>
            <p:cNvPr id="355" name="Linea"/>
            <p:cNvSpPr/>
            <p:nvPr/>
          </p:nvSpPr>
          <p:spPr>
            <a:xfrm>
              <a:off x="0" y="1525009"/>
              <a:ext cx="774323" cy="1"/>
            </a:xfrm>
            <a:prstGeom prst="line">
              <a:avLst/>
            </a:prstGeom>
            <a:noFill/>
            <a:ln w="76200" cap="flat">
              <a:solidFill>
                <a:srgbClr val="FF2600"/>
              </a:solidFill>
              <a:prstDash val="solid"/>
              <a:miter lim="400000"/>
            </a:ln>
            <a:effectLst/>
          </p:spPr>
          <p:txBody>
            <a:bodyPr wrap="square" lIns="50800" tIns="50800" rIns="50800" bIns="50800" numCol="1" anchor="ctr">
              <a:noAutofit/>
            </a:bodyPr>
            <a:lstStyle/>
            <a:p>
              <a:endParaRPr/>
            </a:p>
          </p:txBody>
        </p:sp>
        <p:sp>
          <p:nvSpPr>
            <p:cNvPr id="356" name="Rettangolo"/>
            <p:cNvSpPr/>
            <p:nvPr/>
          </p:nvSpPr>
          <p:spPr>
            <a:xfrm>
              <a:off x="14735712" y="579639"/>
              <a:ext cx="3711224" cy="530518"/>
            </a:xfrm>
            <a:prstGeom prst="rect">
              <a:avLst/>
            </a:prstGeom>
            <a:noFill/>
            <a:ln w="76200" cap="flat">
              <a:solidFill>
                <a:srgbClr val="FF2600"/>
              </a:solidFill>
              <a:prstDash val="solid"/>
              <a:miter lim="400000"/>
            </a:ln>
            <a:effectLst/>
          </p:spPr>
          <p:txBody>
            <a:bodyPr wrap="square" lIns="50800" tIns="50800" rIns="50800" bIns="50800" numCol="1" anchor="ctr">
              <a:noAutofit/>
            </a:bodyPr>
            <a:lstStyle/>
            <a:p>
              <a:pPr defTabSz="457200">
                <a:defRPr sz="3200">
                  <a:solidFill>
                    <a:srgbClr val="FFFFFF"/>
                  </a:solidFill>
                  <a:latin typeface="Graphik-Medium"/>
                  <a:ea typeface="Graphik-Medium"/>
                  <a:cs typeface="Graphik-Medium"/>
                  <a:sym typeface="Graphik Medium"/>
                </a:defRPr>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357"/>
                                        </p:tgtEl>
                                        <p:attrNameLst>
                                          <p:attrName>style.visibility</p:attrName>
                                        </p:attrNameLst>
                                      </p:cBhvr>
                                      <p:to>
                                        <p:strVal val="visible"/>
                                      </p:to>
                                    </p:set>
                                    <p:anim calcmode="lin" valueType="num">
                                      <p:cBhvr>
                                        <p:cTn id="7" dur="1000" fill="hold"/>
                                        <p:tgtEl>
                                          <p:spTgt spid="357"/>
                                        </p:tgtEl>
                                        <p:attrNameLst>
                                          <p:attrName>ppt_w</p:attrName>
                                        </p:attrNameLst>
                                      </p:cBhvr>
                                      <p:tavLst>
                                        <p:tav tm="0">
                                          <p:val>
                                            <p:fltVal val="0"/>
                                          </p:val>
                                        </p:tav>
                                        <p:tav tm="100000">
                                          <p:val>
                                            <p:strVal val="#ppt_w"/>
                                          </p:val>
                                        </p:tav>
                                      </p:tavLst>
                                    </p:anim>
                                    <p:anim calcmode="lin" valueType="num">
                                      <p:cBhvr>
                                        <p:cTn id="8" dur="1000" fill="hold"/>
                                        <p:tgtEl>
                                          <p:spTgt spid="35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fill="hold" grpId="2" nodeType="clickEffect">
                                  <p:stCondLst>
                                    <p:cond delay="0"/>
                                  </p:stCondLst>
                                  <p:iterate>
                                    <p:tmAbs val="0"/>
                                  </p:iterate>
                                  <p:childTnLst>
                                    <p:animEffect transition="out" filter="fade">
                                      <p:cBhvr>
                                        <p:cTn id="12" dur="1000" fill="hold"/>
                                        <p:tgtEl>
                                          <p:spTgt spid="357"/>
                                        </p:tgtEl>
                                      </p:cBhvr>
                                    </p:animEffect>
                                    <p:set>
                                      <p:cBhvr>
                                        <p:cTn id="13" fill="hold">
                                          <p:stCondLst>
                                            <p:cond delay="999"/>
                                          </p:stCondLst>
                                        </p:cTn>
                                        <p:tgtEl>
                                          <p:spTgt spid="3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1" animBg="1" advAuto="0"/>
      <p:bldP spid="357" grpId="2"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Quadrato"/>
          <p:cNvSpPr/>
          <p:nvPr/>
        </p:nvSpPr>
        <p:spPr>
          <a:xfrm>
            <a:off x="1276318" y="5354325"/>
            <a:ext cx="752215" cy="751423"/>
          </a:xfrm>
          <a:prstGeom prst="rect">
            <a:avLst/>
          </a:prstGeom>
          <a:ln w="76200">
            <a:solidFill>
              <a:srgbClr val="00F900">
                <a:alpha val="0"/>
              </a:srgbClr>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60" name="Datatype: MPI_Type_vector"/>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Datatype: MPI_Type_vector</a:t>
            </a:r>
          </a:p>
        </p:txBody>
      </p:sp>
      <p:pic>
        <p:nvPicPr>
          <p:cNvPr id="361" name="Screenshot 2024-02-17 alle 12.22.03.png" descr="Screenshot 2024-02-17 alle 12.22.03.png"/>
          <p:cNvPicPr>
            <a:picLocks noChangeAspect="1"/>
          </p:cNvPicPr>
          <p:nvPr/>
        </p:nvPicPr>
        <p:blipFill>
          <a:blip r:embed="rId2"/>
          <a:stretch>
            <a:fillRect/>
          </a:stretch>
        </p:blipFill>
        <p:spPr>
          <a:xfrm>
            <a:off x="1263650" y="2717800"/>
            <a:ext cx="2806604" cy="2819078"/>
          </a:xfrm>
          <a:prstGeom prst="rect">
            <a:avLst/>
          </a:prstGeom>
          <a:ln w="12700">
            <a:miter lim="400000"/>
          </a:ln>
        </p:spPr>
      </p:pic>
      <p:pic>
        <p:nvPicPr>
          <p:cNvPr id="362" name="Screenshot 2024-02-18 alle 11.39.59.png" descr="Screenshot 2024-02-18 alle 11.39.59.png"/>
          <p:cNvPicPr>
            <a:picLocks noChangeAspect="1"/>
          </p:cNvPicPr>
          <p:nvPr/>
        </p:nvPicPr>
        <p:blipFill>
          <a:blip r:embed="rId3"/>
          <a:stretch>
            <a:fillRect/>
          </a:stretch>
        </p:blipFill>
        <p:spPr>
          <a:xfrm>
            <a:off x="404198" y="2181515"/>
            <a:ext cx="4853480" cy="4822167"/>
          </a:xfrm>
          <a:prstGeom prst="rect">
            <a:avLst/>
          </a:prstGeom>
          <a:ln w="12700">
            <a:miter lim="400000"/>
          </a:ln>
        </p:spPr>
      </p:pic>
      <p:pic>
        <p:nvPicPr>
          <p:cNvPr id="363" name="Screenshot 2024-02-18 alle 11.39.59.png" descr="Screenshot 2024-02-18 alle 11.39.59.png"/>
          <p:cNvPicPr>
            <a:picLocks noChangeAspect="1"/>
          </p:cNvPicPr>
          <p:nvPr/>
        </p:nvPicPr>
        <p:blipFill>
          <a:blip r:embed="rId3">
            <a:alphaModFix amt="0"/>
          </a:blip>
          <a:stretch>
            <a:fillRect/>
          </a:stretch>
        </p:blipFill>
        <p:spPr>
          <a:xfrm>
            <a:off x="404198" y="2204725"/>
            <a:ext cx="4853424" cy="4822112"/>
          </a:xfrm>
          <a:prstGeom prst="rect">
            <a:avLst/>
          </a:prstGeom>
          <a:ln w="12700">
            <a:miter lim="400000"/>
          </a:ln>
        </p:spPr>
      </p:pic>
      <p:sp>
        <p:nvSpPr>
          <p:cNvPr id="364" name="Rettangolo"/>
          <p:cNvSpPr/>
          <p:nvPr/>
        </p:nvSpPr>
        <p:spPr>
          <a:xfrm>
            <a:off x="1274817" y="3042147"/>
            <a:ext cx="3112148" cy="751423"/>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pic>
        <p:nvPicPr>
          <p:cNvPr id="365" name="Screenshot 2024-02-18 alle 15.53.08.png" descr="Screenshot 2024-02-18 alle 15.53.08.png"/>
          <p:cNvPicPr>
            <a:picLocks noChangeAspect="1"/>
          </p:cNvPicPr>
          <p:nvPr/>
        </p:nvPicPr>
        <p:blipFill>
          <a:blip r:embed="rId4"/>
          <a:stretch>
            <a:fillRect/>
          </a:stretch>
        </p:blipFill>
        <p:spPr>
          <a:xfrm>
            <a:off x="5577716" y="3102891"/>
            <a:ext cx="17949347" cy="2958684"/>
          </a:xfrm>
          <a:prstGeom prst="rect">
            <a:avLst/>
          </a:prstGeom>
          <a:ln w="12700">
            <a:miter lim="400000"/>
          </a:ln>
        </p:spPr>
      </p:pic>
      <p:sp>
        <p:nvSpPr>
          <p:cNvPr id="366" name="Rettangolo"/>
          <p:cNvSpPr/>
          <p:nvPr/>
        </p:nvSpPr>
        <p:spPr>
          <a:xfrm>
            <a:off x="7975600" y="4064795"/>
            <a:ext cx="10869439" cy="530519"/>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pic>
        <p:nvPicPr>
          <p:cNvPr id="367" name="Screenshot 2024-02-18 alle 16.30.10.png" descr="Screenshot 2024-02-18 alle 16.30.10.png"/>
          <p:cNvPicPr>
            <a:picLocks noChangeAspect="1"/>
          </p:cNvPicPr>
          <p:nvPr/>
        </p:nvPicPr>
        <p:blipFill>
          <a:blip r:embed="rId5"/>
          <a:srcRect r="2209"/>
          <a:stretch>
            <a:fillRect/>
          </a:stretch>
        </p:blipFill>
        <p:spPr>
          <a:xfrm>
            <a:off x="345391" y="14226006"/>
            <a:ext cx="15707192" cy="8123987"/>
          </a:xfrm>
          <a:prstGeom prst="rect">
            <a:avLst/>
          </a:prstGeom>
          <a:ln w="25400">
            <a:solidFill>
              <a:srgbClr val="000000"/>
            </a:solidFill>
            <a:miter lim="400000"/>
          </a:ln>
        </p:spPr>
      </p:pic>
      <p:sp>
        <p:nvSpPr>
          <p:cNvPr id="368" name="Ogni processo avrà un numero di thread letto dal file di configurazione ‘Configuration.txt’. Ogni thread si occuperà di un determinato numero di colonne.  L’ultimo thread dovrà occuparsi, nel caso in cui il numero di colonne non è divisibile per il numer"/>
          <p:cNvSpPr txBox="1"/>
          <p:nvPr/>
        </p:nvSpPr>
        <p:spPr>
          <a:xfrm>
            <a:off x="16217701" y="14251749"/>
            <a:ext cx="8032949" cy="7564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400">
              <a:spcBef>
                <a:spcPts val="2400"/>
              </a:spcBef>
              <a:defRPr sz="3700"/>
            </a:pPr>
            <a:r>
              <a:t>Ogni processo avrà un numero di thread letto dal file di configurazione ‘Configuration.txt’. Ogni thread si occuperà di un determinato numero di colonne. </a:t>
            </a:r>
            <a:br/>
            <a:r>
              <a:t>L’ultimo thread dovrà occuparsi, nel caso in cui il numero di colonne non è divisibile per il numero di thread, anche delle colonne restanti. Ogni thread si occuperà del controllo dei vicini, quindi delle rispettive regole di transizione. </a:t>
            </a:r>
          </a:p>
        </p:txBody>
      </p:sp>
      <p:sp>
        <p:nvSpPr>
          <p:cNvPr id="369" name="POSIX:"/>
          <p:cNvSpPr txBox="1"/>
          <p:nvPr/>
        </p:nvSpPr>
        <p:spPr>
          <a:xfrm>
            <a:off x="1969392" y="-2641913"/>
            <a:ext cx="5360567" cy="2055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2438338">
              <a:lnSpc>
                <a:spcPct val="90000"/>
              </a:lnSpc>
              <a:defRPr sz="11600" spc="-348">
                <a:gradFill flip="none" rotWithShape="1">
                  <a:gsLst>
                    <a:gs pos="0">
                      <a:srgbClr val="1E98FD"/>
                    </a:gs>
                    <a:gs pos="100000">
                      <a:srgbClr val="FF00F7"/>
                    </a:gs>
                  </a:gsLst>
                  <a:lin ang="3960000" scaled="0"/>
                </a:gradFill>
                <a:latin typeface="+mn-lt"/>
                <a:ea typeface="+mn-ea"/>
                <a:cs typeface="+mn-cs"/>
                <a:sym typeface="Graphik Semibold"/>
              </a:defRPr>
            </a:lvl1pPr>
          </a:lstStyle>
          <a:p>
            <a:r>
              <a:t>POSIX:</a:t>
            </a:r>
          </a:p>
        </p:txBody>
      </p:sp>
      <p:sp>
        <p:nvSpPr>
          <p:cNvPr id="370" name="la gestione dei Threads"/>
          <p:cNvSpPr txBox="1"/>
          <p:nvPr/>
        </p:nvSpPr>
        <p:spPr>
          <a:xfrm>
            <a:off x="7097809" y="-2325810"/>
            <a:ext cx="12575185" cy="1677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90000"/>
              </a:lnSpc>
              <a:defRPr sz="9400" spc="-282">
                <a:gradFill flip="none" rotWithShape="1">
                  <a:gsLst>
                    <a:gs pos="0">
                      <a:srgbClr val="1E98FD"/>
                    </a:gs>
                    <a:gs pos="100000">
                      <a:srgbClr val="FF00F7"/>
                    </a:gs>
                  </a:gsLst>
                  <a:lin ang="3960000" scaled="0"/>
                </a:gradFill>
                <a:latin typeface="+mn-lt"/>
                <a:ea typeface="+mn-ea"/>
                <a:cs typeface="+mn-cs"/>
                <a:sym typeface="Graphik Semibold"/>
              </a:defRPr>
            </a:lvl1pPr>
          </a:lstStyle>
          <a:p>
            <a:r>
              <a:t>la gestione dei Threads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Quadrato"/>
          <p:cNvSpPr/>
          <p:nvPr/>
        </p:nvSpPr>
        <p:spPr>
          <a:xfrm>
            <a:off x="-4438682" y="5354325"/>
            <a:ext cx="752215" cy="751423"/>
          </a:xfrm>
          <a:prstGeom prst="rect">
            <a:avLst/>
          </a:prstGeom>
          <a:ln w="76200">
            <a:solidFill>
              <a:srgbClr val="00F900">
                <a:alpha val="0"/>
              </a:srgbClr>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73" name="Datatype: MPI_Type_vector"/>
          <p:cNvSpPr txBox="1"/>
          <p:nvPr/>
        </p:nvSpPr>
        <p:spPr>
          <a:xfrm>
            <a:off x="1270000" y="-19812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Datatype: MPI_Type_vector</a:t>
            </a:r>
          </a:p>
        </p:txBody>
      </p:sp>
      <p:pic>
        <p:nvPicPr>
          <p:cNvPr id="374" name="Screenshot 2024-02-17 alle 12.22.03.png" descr="Screenshot 2024-02-17 alle 12.22.03.png"/>
          <p:cNvPicPr>
            <a:picLocks noChangeAspect="1"/>
          </p:cNvPicPr>
          <p:nvPr/>
        </p:nvPicPr>
        <p:blipFill>
          <a:blip r:embed="rId2"/>
          <a:stretch>
            <a:fillRect/>
          </a:stretch>
        </p:blipFill>
        <p:spPr>
          <a:xfrm>
            <a:off x="-4451350" y="2717800"/>
            <a:ext cx="2806604" cy="2819078"/>
          </a:xfrm>
          <a:prstGeom prst="rect">
            <a:avLst/>
          </a:prstGeom>
          <a:ln w="12700">
            <a:miter lim="400000"/>
          </a:ln>
        </p:spPr>
      </p:pic>
      <p:pic>
        <p:nvPicPr>
          <p:cNvPr id="375" name="Screenshot 2024-02-18 alle 11.39.59.png" descr="Screenshot 2024-02-18 alle 11.39.59.png"/>
          <p:cNvPicPr>
            <a:picLocks noChangeAspect="1"/>
          </p:cNvPicPr>
          <p:nvPr/>
        </p:nvPicPr>
        <p:blipFill>
          <a:blip r:embed="rId3"/>
          <a:stretch>
            <a:fillRect/>
          </a:stretch>
        </p:blipFill>
        <p:spPr>
          <a:xfrm>
            <a:off x="-5310802" y="2181515"/>
            <a:ext cx="4853480" cy="4822167"/>
          </a:xfrm>
          <a:prstGeom prst="rect">
            <a:avLst/>
          </a:prstGeom>
          <a:ln w="12700">
            <a:miter lim="400000"/>
          </a:ln>
        </p:spPr>
      </p:pic>
      <p:pic>
        <p:nvPicPr>
          <p:cNvPr id="376" name="Screenshot 2024-02-18 alle 11.39.59.png" descr="Screenshot 2024-02-18 alle 11.39.59.png"/>
          <p:cNvPicPr>
            <a:picLocks noChangeAspect="1"/>
          </p:cNvPicPr>
          <p:nvPr/>
        </p:nvPicPr>
        <p:blipFill>
          <a:blip r:embed="rId3">
            <a:alphaModFix amt="0"/>
          </a:blip>
          <a:stretch>
            <a:fillRect/>
          </a:stretch>
        </p:blipFill>
        <p:spPr>
          <a:xfrm>
            <a:off x="-5310802" y="2204725"/>
            <a:ext cx="4853424" cy="4822112"/>
          </a:xfrm>
          <a:prstGeom prst="rect">
            <a:avLst/>
          </a:prstGeom>
          <a:ln w="12700">
            <a:miter lim="400000"/>
          </a:ln>
        </p:spPr>
      </p:pic>
      <p:sp>
        <p:nvSpPr>
          <p:cNvPr id="377" name="Rettangolo"/>
          <p:cNvSpPr/>
          <p:nvPr/>
        </p:nvSpPr>
        <p:spPr>
          <a:xfrm>
            <a:off x="-4440183" y="3042147"/>
            <a:ext cx="3112148" cy="751423"/>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pic>
        <p:nvPicPr>
          <p:cNvPr id="378" name="Screenshot 2024-02-18 alle 15.53.08.png" descr="Screenshot 2024-02-18 alle 15.53.08.png"/>
          <p:cNvPicPr>
            <a:picLocks noChangeAspect="1"/>
          </p:cNvPicPr>
          <p:nvPr/>
        </p:nvPicPr>
        <p:blipFill>
          <a:blip r:embed="rId4"/>
          <a:stretch>
            <a:fillRect/>
          </a:stretch>
        </p:blipFill>
        <p:spPr>
          <a:xfrm>
            <a:off x="25262715" y="3102891"/>
            <a:ext cx="17949347" cy="2958684"/>
          </a:xfrm>
          <a:prstGeom prst="rect">
            <a:avLst/>
          </a:prstGeom>
          <a:ln w="12700">
            <a:miter lim="400000"/>
          </a:ln>
        </p:spPr>
      </p:pic>
      <p:sp>
        <p:nvSpPr>
          <p:cNvPr id="379" name="Rettangolo"/>
          <p:cNvSpPr/>
          <p:nvPr/>
        </p:nvSpPr>
        <p:spPr>
          <a:xfrm>
            <a:off x="27660600" y="4064795"/>
            <a:ext cx="10869439" cy="530519"/>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380" name="POSIX:"/>
          <p:cNvSpPr txBox="1"/>
          <p:nvPr/>
        </p:nvSpPr>
        <p:spPr>
          <a:xfrm>
            <a:off x="1969392" y="152087"/>
            <a:ext cx="5360567" cy="2055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2438338">
              <a:lnSpc>
                <a:spcPct val="90000"/>
              </a:lnSpc>
              <a:defRPr sz="11600" spc="-348">
                <a:gradFill flip="none" rotWithShape="1">
                  <a:gsLst>
                    <a:gs pos="0">
                      <a:srgbClr val="1E98FD"/>
                    </a:gs>
                    <a:gs pos="100000">
                      <a:srgbClr val="FF00F7"/>
                    </a:gs>
                  </a:gsLst>
                  <a:lin ang="3960000" scaled="0"/>
                </a:gradFill>
                <a:latin typeface="+mn-lt"/>
                <a:ea typeface="+mn-ea"/>
                <a:cs typeface="+mn-cs"/>
                <a:sym typeface="Graphik Semibold"/>
              </a:defRPr>
            </a:lvl1pPr>
          </a:lstStyle>
          <a:p>
            <a:r>
              <a:t>POSIX:</a:t>
            </a:r>
          </a:p>
        </p:txBody>
      </p:sp>
      <p:pic>
        <p:nvPicPr>
          <p:cNvPr id="381" name="Screenshot 2024-02-18 alle 16.30.10.png" descr="Screenshot 2024-02-18 alle 16.30.10.png"/>
          <p:cNvPicPr>
            <a:picLocks noChangeAspect="1"/>
          </p:cNvPicPr>
          <p:nvPr/>
        </p:nvPicPr>
        <p:blipFill>
          <a:blip r:embed="rId5"/>
          <a:srcRect r="2209"/>
          <a:stretch>
            <a:fillRect/>
          </a:stretch>
        </p:blipFill>
        <p:spPr>
          <a:xfrm>
            <a:off x="345391" y="2796006"/>
            <a:ext cx="15707192" cy="8123988"/>
          </a:xfrm>
          <a:prstGeom prst="rect">
            <a:avLst/>
          </a:prstGeom>
          <a:ln w="25400">
            <a:solidFill>
              <a:srgbClr val="000000"/>
            </a:solidFill>
            <a:miter lim="400000"/>
          </a:ln>
        </p:spPr>
      </p:pic>
      <p:sp>
        <p:nvSpPr>
          <p:cNvPr id="382" name="Ogni processo avrà un numero di thread letto dal file di configurazione ‘Configuration.txt’. Ogni thread si occuperà di un determinato numero di colonne.  L’ultimo thread dovrà occuparsi, nel caso in cui il numero di colonne non è divisibile per il numer"/>
          <p:cNvSpPr txBox="1"/>
          <p:nvPr/>
        </p:nvSpPr>
        <p:spPr>
          <a:xfrm>
            <a:off x="16217701" y="3075749"/>
            <a:ext cx="8032949" cy="7564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400">
              <a:spcBef>
                <a:spcPts val="2400"/>
              </a:spcBef>
              <a:defRPr sz="3700"/>
            </a:pPr>
            <a:r>
              <a:t>Ogni processo avrà un numero di thread letto dal file di configurazione ‘Configuration.txt’. Ogni thread si occuperà di un determinato numero di colonne. </a:t>
            </a:r>
            <a:br/>
            <a:r>
              <a:t>L’ultimo thread dovrà occuparsi, nel caso in cui il numero di colonne non è divisibile per il numero di thread, anche delle colonne restanti. Ogni thread si occuperà del controllo dei vicini, quindi delle rispettive regole di transizione. </a:t>
            </a:r>
          </a:p>
        </p:txBody>
      </p:sp>
      <p:sp>
        <p:nvSpPr>
          <p:cNvPr id="383" name="la gestione dei Threads"/>
          <p:cNvSpPr txBox="1"/>
          <p:nvPr/>
        </p:nvSpPr>
        <p:spPr>
          <a:xfrm>
            <a:off x="7097809" y="468190"/>
            <a:ext cx="12575185" cy="1677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90000"/>
              </a:lnSpc>
              <a:defRPr sz="9400" spc="-282">
                <a:gradFill flip="none" rotWithShape="1">
                  <a:gsLst>
                    <a:gs pos="0">
                      <a:srgbClr val="1E98FD"/>
                    </a:gs>
                    <a:gs pos="100000">
                      <a:srgbClr val="FF00F7"/>
                    </a:gs>
                  </a:gsLst>
                  <a:lin ang="3960000" scaled="0"/>
                </a:gradFill>
                <a:latin typeface="+mn-lt"/>
                <a:ea typeface="+mn-ea"/>
                <a:cs typeface="+mn-cs"/>
                <a:sym typeface="Graphik Semibold"/>
              </a:defRPr>
            </a:lvl1pPr>
          </a:lstStyle>
          <a:p>
            <a:r>
              <a:t>la gestione dei Threads</a:t>
            </a:r>
          </a:p>
        </p:txBody>
      </p:sp>
      <p:sp>
        <p:nvSpPr>
          <p:cNvPr id="384" name="la sincronizzazione dei Threads"/>
          <p:cNvSpPr txBox="1"/>
          <p:nvPr/>
        </p:nvSpPr>
        <p:spPr>
          <a:xfrm>
            <a:off x="6084209" y="-1944810"/>
            <a:ext cx="16888385" cy="1677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90000"/>
              </a:lnSpc>
              <a:defRPr sz="9400" spc="-282">
                <a:gradFill flip="none" rotWithShape="1">
                  <a:gsLst>
                    <a:gs pos="0">
                      <a:srgbClr val="1E98FD"/>
                    </a:gs>
                    <a:gs pos="100000">
                      <a:srgbClr val="FF00F7"/>
                    </a:gs>
                  </a:gsLst>
                  <a:lin ang="3960000" scaled="0"/>
                </a:gradFill>
                <a:latin typeface="+mn-lt"/>
                <a:ea typeface="+mn-ea"/>
                <a:cs typeface="+mn-cs"/>
                <a:sym typeface="Graphik Semibold"/>
              </a:defRPr>
            </a:lvl1pPr>
          </a:lstStyle>
          <a:p>
            <a:r>
              <a:t>la sincronizzazione dei Threads</a:t>
            </a:r>
          </a:p>
        </p:txBody>
      </p:sp>
      <p:sp>
        <p:nvSpPr>
          <p:cNvPr id="385" name="I thread vengono sincronizzati attraverso l’uso di una barriera implementata con il numero massimo di thread passato come parametro, su cui ogni thread aspetta fin quando tutti non finiscono i propri controlli sulle colonne assegnate."/>
          <p:cNvSpPr txBox="1"/>
          <p:nvPr/>
        </p:nvSpPr>
        <p:spPr>
          <a:xfrm>
            <a:off x="2793250" y="24496623"/>
            <a:ext cx="18797500" cy="196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400">
              <a:spcBef>
                <a:spcPts val="2400"/>
              </a:spcBef>
              <a:defRPr sz="3766"/>
            </a:lvl1pPr>
          </a:lstStyle>
          <a:p>
            <a:r>
              <a:t>I thread vengono sincronizzati attraverso l’uso di una barriera implementata con il numero massimo di thread passato come parametro, su cui ogni thread aspetta fin quando tutti non finiscono i propri controlli sulle colonne assegnate.</a:t>
            </a:r>
          </a:p>
        </p:txBody>
      </p:sp>
      <p:pic>
        <p:nvPicPr>
          <p:cNvPr id="386" name="Screenshot 2024-02-18 alle 16.25.20.png" descr="Screenshot 2024-02-18 alle 16.25.20.png"/>
          <p:cNvPicPr>
            <a:picLocks noChangeAspect="1"/>
          </p:cNvPicPr>
          <p:nvPr/>
        </p:nvPicPr>
        <p:blipFill>
          <a:blip r:embed="rId6"/>
          <a:stretch>
            <a:fillRect/>
          </a:stretch>
        </p:blipFill>
        <p:spPr>
          <a:xfrm>
            <a:off x="844550" y="15640050"/>
            <a:ext cx="10816840" cy="8683943"/>
          </a:xfrm>
          <a:prstGeom prst="rect">
            <a:avLst/>
          </a:prstGeom>
          <a:ln w="25400">
            <a:solidFill>
              <a:srgbClr val="000000"/>
            </a:solidFill>
            <a:miter lim="400000"/>
          </a:ln>
        </p:spPr>
      </p:pic>
      <p:pic>
        <p:nvPicPr>
          <p:cNvPr id="387" name="Screenshot 2024-02-18 alle 16.26.02.png" descr="Screenshot 2024-02-18 alle 16.26.02.png"/>
          <p:cNvPicPr>
            <a:picLocks noChangeAspect="1"/>
          </p:cNvPicPr>
          <p:nvPr/>
        </p:nvPicPr>
        <p:blipFill>
          <a:blip r:embed="rId7"/>
          <a:stretch>
            <a:fillRect/>
          </a:stretch>
        </p:blipFill>
        <p:spPr>
          <a:xfrm>
            <a:off x="12680302" y="15870623"/>
            <a:ext cx="10818376" cy="8222796"/>
          </a:xfrm>
          <a:prstGeom prst="rect">
            <a:avLst/>
          </a:prstGeom>
          <a:ln w="25400">
            <a:solidFill>
              <a:srgbClr val="000000"/>
            </a:solidFill>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la sincronizzazione dei Threads"/>
          <p:cNvSpPr txBox="1"/>
          <p:nvPr/>
        </p:nvSpPr>
        <p:spPr>
          <a:xfrm>
            <a:off x="6084209" y="468190"/>
            <a:ext cx="16888385" cy="1677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90000"/>
              </a:lnSpc>
              <a:defRPr sz="9400" spc="-282">
                <a:gradFill flip="none" rotWithShape="1">
                  <a:gsLst>
                    <a:gs pos="0">
                      <a:srgbClr val="1E98FD"/>
                    </a:gs>
                    <a:gs pos="100000">
                      <a:srgbClr val="FF00F7"/>
                    </a:gs>
                  </a:gsLst>
                  <a:lin ang="3960000" scaled="0"/>
                </a:gradFill>
                <a:latin typeface="+mn-lt"/>
                <a:ea typeface="+mn-ea"/>
                <a:cs typeface="+mn-cs"/>
                <a:sym typeface="Graphik Semibold"/>
              </a:defRPr>
            </a:lvl1pPr>
          </a:lstStyle>
          <a:p>
            <a:r>
              <a:t>la sincronizzazione dei Threads</a:t>
            </a:r>
          </a:p>
        </p:txBody>
      </p:sp>
      <p:sp>
        <p:nvSpPr>
          <p:cNvPr id="390" name="POSIX:"/>
          <p:cNvSpPr txBox="1"/>
          <p:nvPr/>
        </p:nvSpPr>
        <p:spPr>
          <a:xfrm>
            <a:off x="953392" y="152087"/>
            <a:ext cx="5360567" cy="2055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2438338">
              <a:lnSpc>
                <a:spcPct val="90000"/>
              </a:lnSpc>
              <a:defRPr sz="11600" spc="-348">
                <a:gradFill flip="none" rotWithShape="1">
                  <a:gsLst>
                    <a:gs pos="0">
                      <a:srgbClr val="1E98FD"/>
                    </a:gs>
                    <a:gs pos="100000">
                      <a:srgbClr val="FF00F7"/>
                    </a:gs>
                  </a:gsLst>
                  <a:lin ang="3960000" scaled="0"/>
                </a:gradFill>
                <a:latin typeface="+mn-lt"/>
                <a:ea typeface="+mn-ea"/>
                <a:cs typeface="+mn-cs"/>
                <a:sym typeface="Graphik Semibold"/>
              </a:defRPr>
            </a:lvl1pPr>
          </a:lstStyle>
          <a:p>
            <a:r>
              <a:t>POSIX:</a:t>
            </a:r>
          </a:p>
        </p:txBody>
      </p:sp>
      <p:pic>
        <p:nvPicPr>
          <p:cNvPr id="391" name="Screenshot 2024-02-18 alle 16.30.10.png" descr="Screenshot 2024-02-18 alle 16.30.10.png"/>
          <p:cNvPicPr>
            <a:picLocks noChangeAspect="1"/>
          </p:cNvPicPr>
          <p:nvPr/>
        </p:nvPicPr>
        <p:blipFill>
          <a:blip r:embed="rId2"/>
          <a:srcRect r="2209"/>
          <a:stretch>
            <a:fillRect/>
          </a:stretch>
        </p:blipFill>
        <p:spPr>
          <a:xfrm>
            <a:off x="-17053609" y="2796006"/>
            <a:ext cx="15707191" cy="8123988"/>
          </a:xfrm>
          <a:prstGeom prst="rect">
            <a:avLst/>
          </a:prstGeom>
          <a:ln w="25400">
            <a:solidFill>
              <a:srgbClr val="000000"/>
            </a:solidFill>
            <a:miter lim="400000"/>
          </a:ln>
        </p:spPr>
      </p:pic>
      <p:sp>
        <p:nvSpPr>
          <p:cNvPr id="392" name="Ogni processo avrà un numero di thread letto dal file di configurazione ‘Configuration.txt’. Ogni thread si occuperà di un determinato numero di colonne.  L’ultimo thread dovrà occuparsi, nel caso in cui il numero di colonne non è divisibile per il numer"/>
          <p:cNvSpPr txBox="1"/>
          <p:nvPr/>
        </p:nvSpPr>
        <p:spPr>
          <a:xfrm>
            <a:off x="25361701" y="3075749"/>
            <a:ext cx="8032949" cy="7564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400">
              <a:spcBef>
                <a:spcPts val="2400"/>
              </a:spcBef>
              <a:defRPr sz="3700"/>
            </a:pPr>
            <a:r>
              <a:t>Ogni processo avrà un numero di thread letto dal file di configurazione ‘Configuration.txt’. Ogni thread si occuperà di un determinato numero di colonne. </a:t>
            </a:r>
            <a:br/>
            <a:r>
              <a:t>L’ultimo thread dovrà occuparsi, nel caso in cui il numero di colonne non è divisibile per il numero di thread, anche delle colonne restanti. Ogni thread si occuperà del controllo dei vicini, quindi delle rispettive regole di transizione. </a:t>
            </a:r>
          </a:p>
        </p:txBody>
      </p:sp>
      <p:sp>
        <p:nvSpPr>
          <p:cNvPr id="393" name="la gestione dei Threads"/>
          <p:cNvSpPr txBox="1"/>
          <p:nvPr/>
        </p:nvSpPr>
        <p:spPr>
          <a:xfrm>
            <a:off x="7097809" y="-2325810"/>
            <a:ext cx="12575185" cy="1677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90000"/>
              </a:lnSpc>
              <a:defRPr sz="9400" spc="-282">
                <a:gradFill flip="none" rotWithShape="1">
                  <a:gsLst>
                    <a:gs pos="0">
                      <a:srgbClr val="1E98FD"/>
                    </a:gs>
                    <a:gs pos="100000">
                      <a:srgbClr val="FF00F7"/>
                    </a:gs>
                  </a:gsLst>
                  <a:lin ang="3960000" scaled="0"/>
                </a:gradFill>
                <a:latin typeface="+mn-lt"/>
                <a:ea typeface="+mn-ea"/>
                <a:cs typeface="+mn-cs"/>
                <a:sym typeface="Graphik Semibold"/>
              </a:defRPr>
            </a:lvl1pPr>
          </a:lstStyle>
          <a:p>
            <a:r>
              <a:t>la gestione dei Threads</a:t>
            </a:r>
          </a:p>
        </p:txBody>
      </p:sp>
      <p:pic>
        <p:nvPicPr>
          <p:cNvPr id="394" name="Screenshot 2024-02-18 alle 16.25.20.png" descr="Screenshot 2024-02-18 alle 16.25.20.png"/>
          <p:cNvPicPr>
            <a:picLocks noChangeAspect="1"/>
          </p:cNvPicPr>
          <p:nvPr/>
        </p:nvPicPr>
        <p:blipFill>
          <a:blip r:embed="rId3"/>
          <a:stretch>
            <a:fillRect/>
          </a:stretch>
        </p:blipFill>
        <p:spPr>
          <a:xfrm>
            <a:off x="844550" y="2559050"/>
            <a:ext cx="10816840" cy="8683943"/>
          </a:xfrm>
          <a:prstGeom prst="rect">
            <a:avLst/>
          </a:prstGeom>
          <a:ln w="25400">
            <a:solidFill>
              <a:srgbClr val="000000"/>
            </a:solidFill>
            <a:miter lim="400000"/>
          </a:ln>
        </p:spPr>
      </p:pic>
      <p:pic>
        <p:nvPicPr>
          <p:cNvPr id="395" name="Screenshot 2024-02-18 alle 16.26.02.png" descr="Screenshot 2024-02-18 alle 16.26.02.png"/>
          <p:cNvPicPr>
            <a:picLocks noChangeAspect="1"/>
          </p:cNvPicPr>
          <p:nvPr/>
        </p:nvPicPr>
        <p:blipFill>
          <a:blip r:embed="rId4"/>
          <a:stretch>
            <a:fillRect/>
          </a:stretch>
        </p:blipFill>
        <p:spPr>
          <a:xfrm>
            <a:off x="12680302" y="2789623"/>
            <a:ext cx="10818376" cy="8222796"/>
          </a:xfrm>
          <a:prstGeom prst="rect">
            <a:avLst/>
          </a:prstGeom>
          <a:ln w="25400">
            <a:solidFill>
              <a:srgbClr val="000000"/>
            </a:solidFill>
            <a:miter lim="400000"/>
          </a:ln>
        </p:spPr>
      </p:pic>
      <p:sp>
        <p:nvSpPr>
          <p:cNvPr id="396" name="I thread vengono sincronizzati attraverso l’uso di una barriera implementata con il numero massimo di thread passato come parametro, su cui ogni thread aspetta fin quando tutti non finiscono i propri controlli sulle colonne assegnate."/>
          <p:cNvSpPr txBox="1"/>
          <p:nvPr/>
        </p:nvSpPr>
        <p:spPr>
          <a:xfrm>
            <a:off x="2793250" y="11415623"/>
            <a:ext cx="18797500" cy="196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400">
              <a:spcBef>
                <a:spcPts val="2400"/>
              </a:spcBef>
              <a:defRPr sz="3766"/>
            </a:lvl1pPr>
          </a:lstStyle>
          <a:p>
            <a:r>
              <a:t>I thread vengono sincronizzati attraverso l’uso di una barriera implementata con il numero massimo di thread passato come parametro, su cui ogni thread aspetta fin quando tutti non finiscono i propri controlli sulle colonne assegnate.</a:t>
            </a:r>
          </a:p>
        </p:txBody>
      </p:sp>
      <p:sp>
        <p:nvSpPr>
          <p:cNvPr id="397" name="ALLEGRO"/>
          <p:cNvSpPr txBox="1"/>
          <p:nvPr/>
        </p:nvSpPr>
        <p:spPr>
          <a:xfrm>
            <a:off x="1270000" y="-23622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ALLEGRO</a:t>
            </a:r>
          </a:p>
        </p:txBody>
      </p:sp>
      <p:sp>
        <p:nvSpPr>
          <p:cNvPr id="398" name="L’ultimo processo riceve da tutti gli altri le rispettive sottomatrici che verranno copiate nella matrix, affinché questa venga poi stampata richiamando la funzione repaint() del pannello. Ogni sottomatrice viene assegnata alla matrix in base al processo"/>
          <p:cNvSpPr txBox="1"/>
          <p:nvPr/>
        </p:nvSpPr>
        <p:spPr>
          <a:xfrm>
            <a:off x="25464095" y="3824922"/>
            <a:ext cx="8752516" cy="6066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400">
              <a:spcBef>
                <a:spcPts val="2400"/>
              </a:spcBef>
              <a:defRPr sz="3500"/>
            </a:lvl1pPr>
          </a:lstStyle>
          <a:p>
            <a:r>
              <a:t>L’ultimo processo riceve da tutti gli altri le rispettive sottomatrici che verranno copiate nella matrix, affinché questa venga poi stampata richiamando la funzione repaint() del pannello. Ogni sottomatrice viene assegnata alla matrix in base al processo mandante per cui è opportuno ristabilire le righe e le colonne d’inizio blocco e ricalcolare le dimensioni del blocco. </a:t>
            </a:r>
          </a:p>
        </p:txBody>
      </p:sp>
      <p:pic>
        <p:nvPicPr>
          <p:cNvPr id="399" name="Screenshot 2024-02-20 alle 16.53.44.png" descr="Screenshot 2024-02-20 alle 16.53.44.png"/>
          <p:cNvPicPr>
            <a:picLocks noChangeAspect="1"/>
          </p:cNvPicPr>
          <p:nvPr/>
        </p:nvPicPr>
        <p:blipFill>
          <a:blip r:embed="rId5"/>
          <a:stretch>
            <a:fillRect/>
          </a:stretch>
        </p:blipFill>
        <p:spPr>
          <a:xfrm>
            <a:off x="-14951182" y="1935438"/>
            <a:ext cx="14043105" cy="10231406"/>
          </a:xfrm>
          <a:prstGeom prst="rect">
            <a:avLst/>
          </a:prstGeom>
          <a:ln w="25400">
            <a:solidFill>
              <a:srgbClr val="000000"/>
            </a:solidFill>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la sincronizzazione dei Threads"/>
          <p:cNvSpPr txBox="1"/>
          <p:nvPr/>
        </p:nvSpPr>
        <p:spPr>
          <a:xfrm>
            <a:off x="6084209" y="-2452810"/>
            <a:ext cx="16888385" cy="1677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90000"/>
              </a:lnSpc>
              <a:defRPr sz="9400" spc="-282">
                <a:gradFill flip="none" rotWithShape="1">
                  <a:gsLst>
                    <a:gs pos="0">
                      <a:srgbClr val="1E98FD"/>
                    </a:gs>
                    <a:gs pos="100000">
                      <a:srgbClr val="FF00F7"/>
                    </a:gs>
                  </a:gsLst>
                  <a:lin ang="3960000" scaled="0"/>
                </a:gradFill>
                <a:latin typeface="+mn-lt"/>
                <a:ea typeface="+mn-ea"/>
                <a:cs typeface="+mn-cs"/>
                <a:sym typeface="Graphik Semibold"/>
              </a:defRPr>
            </a:lvl1pPr>
          </a:lstStyle>
          <a:p>
            <a:r>
              <a:t>la sincronizzazione dei Threads</a:t>
            </a:r>
          </a:p>
        </p:txBody>
      </p:sp>
      <p:sp>
        <p:nvSpPr>
          <p:cNvPr id="402" name="POSIX:"/>
          <p:cNvSpPr txBox="1"/>
          <p:nvPr/>
        </p:nvSpPr>
        <p:spPr>
          <a:xfrm>
            <a:off x="953392" y="-2768913"/>
            <a:ext cx="5360567" cy="2055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2438338">
              <a:lnSpc>
                <a:spcPct val="90000"/>
              </a:lnSpc>
              <a:defRPr sz="11600" spc="-348">
                <a:gradFill flip="none" rotWithShape="1">
                  <a:gsLst>
                    <a:gs pos="0">
                      <a:srgbClr val="1E98FD"/>
                    </a:gs>
                    <a:gs pos="100000">
                      <a:srgbClr val="FF00F7"/>
                    </a:gs>
                  </a:gsLst>
                  <a:lin ang="3960000" scaled="0"/>
                </a:gradFill>
                <a:latin typeface="+mn-lt"/>
                <a:ea typeface="+mn-ea"/>
                <a:cs typeface="+mn-cs"/>
                <a:sym typeface="Graphik Semibold"/>
              </a:defRPr>
            </a:lvl1pPr>
          </a:lstStyle>
          <a:p>
            <a:r>
              <a:t>POSIX:</a:t>
            </a:r>
          </a:p>
        </p:txBody>
      </p:sp>
      <p:pic>
        <p:nvPicPr>
          <p:cNvPr id="403" name="Screenshot 2024-02-18 alle 16.25.20.png" descr="Screenshot 2024-02-18 alle 16.25.20.png"/>
          <p:cNvPicPr>
            <a:picLocks noChangeAspect="1"/>
          </p:cNvPicPr>
          <p:nvPr/>
        </p:nvPicPr>
        <p:blipFill>
          <a:blip r:embed="rId2"/>
          <a:stretch>
            <a:fillRect/>
          </a:stretch>
        </p:blipFill>
        <p:spPr>
          <a:xfrm>
            <a:off x="-11728450" y="2559050"/>
            <a:ext cx="10816840" cy="8683943"/>
          </a:xfrm>
          <a:prstGeom prst="rect">
            <a:avLst/>
          </a:prstGeom>
          <a:ln w="25400">
            <a:solidFill>
              <a:srgbClr val="000000"/>
            </a:solidFill>
            <a:miter lim="400000"/>
          </a:ln>
        </p:spPr>
      </p:pic>
      <p:pic>
        <p:nvPicPr>
          <p:cNvPr id="404" name="Screenshot 2024-02-18 alle 16.26.02.png" descr="Screenshot 2024-02-18 alle 16.26.02.png"/>
          <p:cNvPicPr>
            <a:picLocks noChangeAspect="1"/>
          </p:cNvPicPr>
          <p:nvPr/>
        </p:nvPicPr>
        <p:blipFill>
          <a:blip r:embed="rId3"/>
          <a:stretch>
            <a:fillRect/>
          </a:stretch>
        </p:blipFill>
        <p:spPr>
          <a:xfrm>
            <a:off x="26015301" y="2789623"/>
            <a:ext cx="10818376" cy="8222796"/>
          </a:xfrm>
          <a:prstGeom prst="rect">
            <a:avLst/>
          </a:prstGeom>
          <a:ln w="25400">
            <a:solidFill>
              <a:srgbClr val="000000"/>
            </a:solidFill>
            <a:miter lim="400000"/>
          </a:ln>
        </p:spPr>
      </p:pic>
      <p:sp>
        <p:nvSpPr>
          <p:cNvPr id="405" name="I thread vengono sincronizzati attraverso l’uso di una barriera implementata con il numero massimo di thread passato come parametro, su cui ogni thread aspetta fin quando tutti non finiscono i propri controlli sulle colonne assegnate."/>
          <p:cNvSpPr txBox="1"/>
          <p:nvPr/>
        </p:nvSpPr>
        <p:spPr>
          <a:xfrm>
            <a:off x="2793250" y="15098623"/>
            <a:ext cx="18797500" cy="196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400">
              <a:spcBef>
                <a:spcPts val="2400"/>
              </a:spcBef>
              <a:defRPr sz="3766"/>
            </a:lvl1pPr>
          </a:lstStyle>
          <a:p>
            <a:r>
              <a:t>I thread vengono sincronizzati attraverso l’uso di una barriera implementata con il numero massimo di thread passato come parametro, su cui ogni thread aspetta fin quando tutti non finiscono i propri controlli sulle colonne assegnate.</a:t>
            </a:r>
          </a:p>
        </p:txBody>
      </p:sp>
      <p:sp>
        <p:nvSpPr>
          <p:cNvPr id="406" name="ALLEGRO"/>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ALLEGRO</a:t>
            </a:r>
          </a:p>
        </p:txBody>
      </p:sp>
      <p:sp>
        <p:nvSpPr>
          <p:cNvPr id="407" name="L’ultimo processo riceve da tutti gli altri le rispettive sottomatrici che verranno copiate nella matrix, affinché questa venga poi stampata richiamando la funzione repaint() del pannello. Ogni sottomatrice viene assegnata alla matrix in base al processo"/>
          <p:cNvSpPr txBox="1"/>
          <p:nvPr/>
        </p:nvSpPr>
        <p:spPr>
          <a:xfrm>
            <a:off x="15050095" y="3824922"/>
            <a:ext cx="8752516" cy="6066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400">
              <a:spcBef>
                <a:spcPts val="2400"/>
              </a:spcBef>
              <a:defRPr sz="3500"/>
            </a:lvl1pPr>
          </a:lstStyle>
          <a:p>
            <a:r>
              <a:t>L’ultimo processo riceve da tutti gli altri le rispettive sottomatrici che verranno copiate nella matrix, affinché questa venga poi stampata richiamando la funzione repaint() del pannello. Ogni sottomatrice viene assegnata alla matrix in base al processo mandante per cui è opportuno ristabilire le righe e le colonne d’inizio blocco e ricalcolare le dimensioni del blocco. </a:t>
            </a:r>
          </a:p>
        </p:txBody>
      </p:sp>
      <p:pic>
        <p:nvPicPr>
          <p:cNvPr id="408" name="Screenshot 2024-02-20 alle 16.53.44.png" descr="Screenshot 2024-02-20 alle 16.53.44.png"/>
          <p:cNvPicPr>
            <a:picLocks noChangeAspect="1"/>
          </p:cNvPicPr>
          <p:nvPr/>
        </p:nvPicPr>
        <p:blipFill>
          <a:blip r:embed="rId4"/>
          <a:stretch>
            <a:fillRect/>
          </a:stretch>
        </p:blipFill>
        <p:spPr>
          <a:xfrm>
            <a:off x="542817" y="1935438"/>
            <a:ext cx="14043105" cy="10231406"/>
          </a:xfrm>
          <a:prstGeom prst="rect">
            <a:avLst/>
          </a:prstGeom>
          <a:ln w="25400">
            <a:solidFill>
              <a:srgbClr val="000000"/>
            </a:solidFill>
            <a:miter lim="400000"/>
          </a:ln>
        </p:spPr>
      </p:pic>
      <p:sp>
        <p:nvSpPr>
          <p:cNvPr id="409" name="SPEEDUP"/>
          <p:cNvSpPr txBox="1"/>
          <p:nvPr/>
        </p:nvSpPr>
        <p:spPr>
          <a:xfrm>
            <a:off x="1270000" y="-22352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SPEEDUP</a:t>
            </a:r>
          </a:p>
        </p:txBody>
      </p:sp>
      <p:pic>
        <p:nvPicPr>
          <p:cNvPr id="410" name="Screenshot 2024-02-20 alle 17.01.14.png" descr="Screenshot 2024-02-20 alle 17.01.14.png"/>
          <p:cNvPicPr>
            <a:picLocks noChangeAspect="1"/>
          </p:cNvPicPr>
          <p:nvPr/>
        </p:nvPicPr>
        <p:blipFill>
          <a:blip r:embed="rId5"/>
          <a:stretch>
            <a:fillRect/>
          </a:stretch>
        </p:blipFill>
        <p:spPr>
          <a:xfrm>
            <a:off x="2702647" y="15798800"/>
            <a:ext cx="18978706" cy="4336853"/>
          </a:xfrm>
          <a:prstGeom prst="rect">
            <a:avLst/>
          </a:prstGeom>
          <a:ln w="12700">
            <a:miter lim="400000"/>
          </a:ln>
        </p:spPr>
      </p:pic>
      <p:sp>
        <p:nvSpPr>
          <p:cNvPr id="411" name="Possiamo notare che nonostante il numero di partizioni e di thread resti lo stesso, con la differenza che le dimensioni della matrice cambino, i tempi restano pressoché simili.…"/>
          <p:cNvSpPr txBox="1"/>
          <p:nvPr/>
        </p:nvSpPr>
        <p:spPr>
          <a:xfrm>
            <a:off x="2989590" y="20808989"/>
            <a:ext cx="18404820" cy="27895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2438400">
              <a:spcBef>
                <a:spcPts val="2400"/>
              </a:spcBef>
              <a:defRPr sz="3500"/>
            </a:pPr>
            <a:r>
              <a:t>Possiamo notare che nonostante il numero di partizioni e di thread resti lo stesso, con la differenza che le dimensioni della matrice cambino, i tempi restano pressoché simili.</a:t>
            </a:r>
          </a:p>
          <a:p>
            <a:pPr defTabSz="2438400">
              <a:spcBef>
                <a:spcPts val="2400"/>
              </a:spcBef>
              <a:defRPr sz="3500"/>
            </a:pPr>
            <a:r>
              <a:t>Mentre con la stessa dimensione di matrice, di dimensioni abbastanza grandi, all’aumentare proporzionale (da 1 a max. 10) dei thread il tempo diminuisce.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Dichiarazione variabili e Init()"/>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1E98FD"/>
                    </a:gs>
                    <a:gs pos="100000">
                      <a:srgbClr val="FF00F7"/>
                    </a:gs>
                  </a:gsLst>
                  <a:lin ang="3960000" scaled="0"/>
                </a:gradFill>
              </a:defRPr>
            </a:lvl1pPr>
          </a:lstStyle>
          <a:p>
            <a:r>
              <a:t>Dichiarazione variabili e Init()</a:t>
            </a:r>
          </a:p>
        </p:txBody>
      </p:sp>
      <p:sp>
        <p:nvSpPr>
          <p:cNvPr id="156" name="La matrice di partenza, letta dal file ‘Input.txt’,  è suddivisa sull’asse delle ascisse e delle ordinate in base al partizionamento presente nel file ‘Configuration.txt’."/>
          <p:cNvSpPr txBox="1">
            <a:spLocks noGrp="1"/>
          </p:cNvSpPr>
          <p:nvPr>
            <p:ph type="body" sz="quarter" idx="1"/>
          </p:nvPr>
        </p:nvSpPr>
        <p:spPr>
          <a:xfrm>
            <a:off x="13659614" y="2486077"/>
            <a:ext cx="9811171" cy="2514915"/>
          </a:xfrm>
          <a:prstGeom prst="rect">
            <a:avLst/>
          </a:prstGeom>
        </p:spPr>
        <p:txBody>
          <a:bodyPr/>
          <a:lstStyle>
            <a:lvl1pPr marL="0" indent="0">
              <a:buClrTx/>
              <a:buSzTx/>
              <a:buNone/>
              <a:defRPr sz="3500"/>
            </a:lvl1pPr>
          </a:lstStyle>
          <a:p>
            <a:r>
              <a:t>La matrice di partenza, letta dal file ‘Input.txt’,  è suddivisa sull’asse delle ascisse e delle ordinate in base al partizionamento presente nel file ‘Configuration.txt’. </a:t>
            </a:r>
          </a:p>
        </p:txBody>
      </p:sp>
      <p:grpSp>
        <p:nvGrpSpPr>
          <p:cNvPr id="175" name="Raggruppa"/>
          <p:cNvGrpSpPr/>
          <p:nvPr/>
        </p:nvGrpSpPr>
        <p:grpSpPr>
          <a:xfrm>
            <a:off x="977900" y="3984452"/>
            <a:ext cx="11473158" cy="5747096"/>
            <a:chOff x="0" y="0"/>
            <a:chExt cx="11473157" cy="5747095"/>
          </a:xfrm>
        </p:grpSpPr>
        <p:pic>
          <p:nvPicPr>
            <p:cNvPr id="157" name="Screenshot 2024-02-17 alle 12.20.50.png" descr="Screenshot 2024-02-17 alle 12.20.50.png"/>
            <p:cNvPicPr>
              <a:picLocks noChangeAspect="1"/>
            </p:cNvPicPr>
            <p:nvPr/>
          </p:nvPicPr>
          <p:blipFill>
            <a:blip r:embed="rId2"/>
            <a:stretch>
              <a:fillRect/>
            </a:stretch>
          </p:blipFill>
          <p:spPr>
            <a:xfrm>
              <a:off x="0" y="0"/>
              <a:ext cx="5784415" cy="5747096"/>
            </a:xfrm>
            <a:prstGeom prst="rect">
              <a:avLst/>
            </a:prstGeom>
            <a:ln w="12700" cap="flat">
              <a:noFill/>
              <a:miter lim="400000"/>
            </a:ln>
            <a:effectLst/>
          </p:spPr>
        </p:pic>
        <p:pic>
          <p:nvPicPr>
            <p:cNvPr id="158" name="Screenshot 2024-02-17 alle 12.22.03.png" descr="Screenshot 2024-02-17 alle 12.22.03.png"/>
            <p:cNvPicPr>
              <a:picLocks noChangeAspect="1"/>
            </p:cNvPicPr>
            <p:nvPr/>
          </p:nvPicPr>
          <p:blipFill>
            <a:blip r:embed="rId3"/>
            <a:stretch>
              <a:fillRect/>
            </a:stretch>
          </p:blipFill>
          <p:spPr>
            <a:xfrm>
              <a:off x="5924550" y="86914"/>
              <a:ext cx="5548608" cy="5573268"/>
            </a:xfrm>
            <a:prstGeom prst="rect">
              <a:avLst/>
            </a:prstGeom>
            <a:ln w="12700" cap="flat">
              <a:noFill/>
              <a:miter lim="400000"/>
            </a:ln>
            <a:effectLst/>
          </p:spPr>
        </p:pic>
        <p:sp>
          <p:nvSpPr>
            <p:cNvPr id="159" name="0"/>
            <p:cNvSpPr txBox="1"/>
            <p:nvPr/>
          </p:nvSpPr>
          <p:spPr>
            <a:xfrm>
              <a:off x="613765" y="544621"/>
              <a:ext cx="321870"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0</a:t>
              </a:r>
            </a:p>
          </p:txBody>
        </p:sp>
        <p:sp>
          <p:nvSpPr>
            <p:cNvPr id="160" name="1"/>
            <p:cNvSpPr txBox="1"/>
            <p:nvPr/>
          </p:nvSpPr>
          <p:spPr>
            <a:xfrm>
              <a:off x="2079142" y="544621"/>
              <a:ext cx="235916"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a:t>
              </a:r>
            </a:p>
          </p:txBody>
        </p:sp>
        <p:sp>
          <p:nvSpPr>
            <p:cNvPr id="161" name="2"/>
            <p:cNvSpPr txBox="1"/>
            <p:nvPr/>
          </p:nvSpPr>
          <p:spPr>
            <a:xfrm>
              <a:off x="3434943" y="544621"/>
              <a:ext cx="283160"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2</a:t>
              </a:r>
            </a:p>
          </p:txBody>
        </p:sp>
        <p:sp>
          <p:nvSpPr>
            <p:cNvPr id="162" name="3"/>
            <p:cNvSpPr txBox="1"/>
            <p:nvPr/>
          </p:nvSpPr>
          <p:spPr>
            <a:xfrm>
              <a:off x="4830368" y="544621"/>
              <a:ext cx="298401"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3</a:t>
              </a:r>
            </a:p>
          </p:txBody>
        </p:sp>
        <p:sp>
          <p:nvSpPr>
            <p:cNvPr id="163" name="4"/>
            <p:cNvSpPr txBox="1"/>
            <p:nvPr/>
          </p:nvSpPr>
          <p:spPr>
            <a:xfrm>
              <a:off x="623519" y="1916221"/>
              <a:ext cx="302362"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4</a:t>
              </a:r>
            </a:p>
          </p:txBody>
        </p:sp>
        <p:sp>
          <p:nvSpPr>
            <p:cNvPr id="164" name="5"/>
            <p:cNvSpPr txBox="1"/>
            <p:nvPr/>
          </p:nvSpPr>
          <p:spPr>
            <a:xfrm>
              <a:off x="2050491" y="1916221"/>
              <a:ext cx="293218"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5</a:t>
              </a:r>
            </a:p>
          </p:txBody>
        </p:sp>
        <p:sp>
          <p:nvSpPr>
            <p:cNvPr id="165" name="6"/>
            <p:cNvSpPr txBox="1"/>
            <p:nvPr/>
          </p:nvSpPr>
          <p:spPr>
            <a:xfrm>
              <a:off x="3425037" y="1916221"/>
              <a:ext cx="302972"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6</a:t>
              </a:r>
            </a:p>
          </p:txBody>
        </p:sp>
        <p:sp>
          <p:nvSpPr>
            <p:cNvPr id="166" name="7"/>
            <p:cNvSpPr txBox="1"/>
            <p:nvPr/>
          </p:nvSpPr>
          <p:spPr>
            <a:xfrm>
              <a:off x="4842408" y="1916221"/>
              <a:ext cx="274321"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7</a:t>
              </a:r>
            </a:p>
          </p:txBody>
        </p:sp>
        <p:sp>
          <p:nvSpPr>
            <p:cNvPr id="167" name="8"/>
            <p:cNvSpPr txBox="1"/>
            <p:nvPr/>
          </p:nvSpPr>
          <p:spPr>
            <a:xfrm>
              <a:off x="625043" y="3287821"/>
              <a:ext cx="299314"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8</a:t>
              </a:r>
            </a:p>
          </p:txBody>
        </p:sp>
        <p:sp>
          <p:nvSpPr>
            <p:cNvPr id="168" name="12"/>
            <p:cNvSpPr txBox="1"/>
            <p:nvPr/>
          </p:nvSpPr>
          <p:spPr>
            <a:xfrm>
              <a:off x="572312" y="4659421"/>
              <a:ext cx="404776"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12</a:t>
              </a:r>
            </a:p>
          </p:txBody>
        </p:sp>
        <p:sp>
          <p:nvSpPr>
            <p:cNvPr id="169" name="9"/>
            <p:cNvSpPr txBox="1"/>
            <p:nvPr/>
          </p:nvSpPr>
          <p:spPr>
            <a:xfrm>
              <a:off x="2045461" y="3287821"/>
              <a:ext cx="303277"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9</a:t>
              </a:r>
            </a:p>
          </p:txBody>
        </p:sp>
        <p:sp>
          <p:nvSpPr>
            <p:cNvPr id="170" name="10"/>
            <p:cNvSpPr txBox="1"/>
            <p:nvPr/>
          </p:nvSpPr>
          <p:spPr>
            <a:xfrm>
              <a:off x="3354781" y="3287821"/>
              <a:ext cx="443485"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10</a:t>
              </a:r>
            </a:p>
          </p:txBody>
        </p:sp>
        <p:sp>
          <p:nvSpPr>
            <p:cNvPr id="171" name="11"/>
            <p:cNvSpPr txBox="1"/>
            <p:nvPr/>
          </p:nvSpPr>
          <p:spPr>
            <a:xfrm>
              <a:off x="4804308" y="3287821"/>
              <a:ext cx="357531"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11</a:t>
              </a:r>
            </a:p>
          </p:txBody>
        </p:sp>
        <p:sp>
          <p:nvSpPr>
            <p:cNvPr id="172" name="13"/>
            <p:cNvSpPr txBox="1"/>
            <p:nvPr/>
          </p:nvSpPr>
          <p:spPr>
            <a:xfrm>
              <a:off x="1987092" y="4659421"/>
              <a:ext cx="420016"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13</a:t>
              </a:r>
            </a:p>
          </p:txBody>
        </p:sp>
        <p:sp>
          <p:nvSpPr>
            <p:cNvPr id="173" name="14"/>
            <p:cNvSpPr txBox="1"/>
            <p:nvPr/>
          </p:nvSpPr>
          <p:spPr>
            <a:xfrm>
              <a:off x="3367582" y="4659421"/>
              <a:ext cx="417882"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14</a:t>
              </a:r>
            </a:p>
          </p:txBody>
        </p:sp>
        <p:sp>
          <p:nvSpPr>
            <p:cNvPr id="174" name="15"/>
            <p:cNvSpPr txBox="1"/>
            <p:nvPr/>
          </p:nvSpPr>
          <p:spPr>
            <a:xfrm>
              <a:off x="4772152" y="4659421"/>
              <a:ext cx="414833"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15</a:t>
              </a:r>
            </a:p>
          </p:txBody>
        </p:sp>
      </p:grpSp>
      <p:sp>
        <p:nvSpPr>
          <p:cNvPr id="176" name="Ogni processo avrà un singolo blocco da gestire, quindi una sottomatrice le cui righe e colonne saranno rispettivamente:…"/>
          <p:cNvSpPr txBox="1"/>
          <p:nvPr/>
        </p:nvSpPr>
        <p:spPr>
          <a:xfrm>
            <a:off x="13627839" y="14895831"/>
            <a:ext cx="9811171" cy="7950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2438400">
              <a:spcBef>
                <a:spcPts val="2400"/>
              </a:spcBef>
              <a:defRPr sz="3500"/>
            </a:pPr>
            <a:r>
              <a:t>Ogni processo avrà un singolo blocco da gestire, quindi una sottomatrice le cui righe e colonne saranno rispettivamente:</a:t>
            </a:r>
          </a:p>
          <a:p>
            <a:pPr marL="407458" indent="-407458" algn="l" defTabSz="2438400">
              <a:spcBef>
                <a:spcPts val="2400"/>
              </a:spcBef>
              <a:buClr>
                <a:srgbClr val="000000"/>
              </a:buClr>
              <a:buSzPct val="100000"/>
              <a:buChar char="-"/>
              <a:defRPr sz="3500"/>
            </a:pPr>
            <a:r>
              <a:t>(NROWS / partizione_y) -&gt; righe</a:t>
            </a:r>
          </a:p>
          <a:p>
            <a:pPr marL="407458" indent="-407458" algn="l" defTabSz="2438400">
              <a:spcBef>
                <a:spcPts val="2400"/>
              </a:spcBef>
              <a:buClr>
                <a:srgbClr val="000000"/>
              </a:buClr>
              <a:buSzPct val="100000"/>
              <a:buChar char="-"/>
              <a:defRPr sz="3500"/>
            </a:pPr>
            <a:r>
              <a:t>(NCOLS / partizione_x) -&gt; colonne. </a:t>
            </a:r>
          </a:p>
          <a:p>
            <a:pPr algn="l" defTabSz="2438400">
              <a:spcBef>
                <a:spcPts val="2400"/>
              </a:spcBef>
              <a:defRPr sz="3500"/>
            </a:pPr>
            <a:r>
              <a:t>Gli ultimi processi, nel caso in cui la divisione di cui sopra ha resto diverso da 0, avranno righe e/o colonne in più.</a:t>
            </a:r>
          </a:p>
          <a:p>
            <a:pPr algn="l" defTabSz="2438400">
              <a:spcBef>
                <a:spcPts val="2400"/>
              </a:spcBef>
              <a:defRPr sz="3500"/>
            </a:pPr>
            <a:r>
              <a:t>Inoltre, ogni processo crea la propria matrice di lettura (readM) e scrittura (writeM) con incluse le righe e colonne fantasma.</a:t>
            </a:r>
          </a:p>
        </p:txBody>
      </p:sp>
      <p:sp>
        <p:nvSpPr>
          <p:cNvPr id="177" name="Campagna Francesco…"/>
          <p:cNvSpPr txBox="1"/>
          <p:nvPr/>
        </p:nvSpPr>
        <p:spPr>
          <a:xfrm>
            <a:off x="10158221" y="13860730"/>
            <a:ext cx="4067557" cy="1621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000">
                <a:latin typeface="Graphik-Medium"/>
                <a:ea typeface="Graphik-Medium"/>
                <a:cs typeface="Graphik-Medium"/>
                <a:sym typeface="Graphik Medium"/>
              </a:defRPr>
            </a:pPr>
            <a:r>
              <a:t>Campagna Francesco</a:t>
            </a:r>
          </a:p>
          <a:p>
            <a:pPr>
              <a:defRPr sz="3000">
                <a:latin typeface="Graphik-Medium"/>
                <a:ea typeface="Graphik-Medium"/>
                <a:cs typeface="Graphik-Medium"/>
                <a:sym typeface="Graphik Medium"/>
              </a:defRPr>
            </a:pPr>
            <a:r>
              <a:t>Gualtieri Giovanni</a:t>
            </a:r>
          </a:p>
          <a:p>
            <a:pPr>
              <a:defRPr sz="3000">
                <a:latin typeface="Graphik-Medium"/>
                <a:ea typeface="Graphik-Medium"/>
                <a:cs typeface="Graphik-Medium"/>
                <a:sym typeface="Graphik Medium"/>
              </a:defRPr>
            </a:pPr>
            <a:r>
              <a:t>Masci Gaetano</a:t>
            </a:r>
          </a:p>
        </p:txBody>
      </p:sp>
      <p:sp>
        <p:nvSpPr>
          <p:cNvPr id="178" name="Game of Life - MPI/Posix"/>
          <p:cNvSpPr txBox="1"/>
          <p:nvPr/>
        </p:nvSpPr>
        <p:spPr>
          <a:xfrm>
            <a:off x="1270000" y="-5346700"/>
            <a:ext cx="21844000" cy="38794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2438338">
              <a:lnSpc>
                <a:spcPct val="90000"/>
              </a:lnSpc>
              <a:defRPr sz="11600" spc="-348">
                <a:gradFill flip="none" rotWithShape="1">
                  <a:gsLst>
                    <a:gs pos="0">
                      <a:srgbClr val="1E98FD"/>
                    </a:gs>
                    <a:gs pos="100000">
                      <a:srgbClr val="FF00F7"/>
                    </a:gs>
                  </a:gsLst>
                  <a:lin ang="3960000" scaled="0"/>
                </a:gradFill>
                <a:latin typeface="+mn-lt"/>
                <a:ea typeface="+mn-ea"/>
                <a:cs typeface="+mn-cs"/>
                <a:sym typeface="Graphik Semibold"/>
              </a:defRPr>
            </a:lvl1pPr>
          </a:lstStyle>
          <a:p>
            <a:r>
              <a:t>Game of Life - MPI/Posix</a:t>
            </a:r>
          </a:p>
        </p:txBody>
      </p:sp>
      <p:sp>
        <p:nvSpPr>
          <p:cNvPr id="179" name="Presentazione progetto APSD 23/24"/>
          <p:cNvSpPr txBox="1"/>
          <p:nvPr/>
        </p:nvSpPr>
        <p:spPr>
          <a:xfrm>
            <a:off x="1270000" y="-1651000"/>
            <a:ext cx="21844000" cy="2512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6400">
                <a:latin typeface="Graphik-Medium"/>
                <a:ea typeface="Graphik-Medium"/>
                <a:cs typeface="Graphik-Medium"/>
                <a:sym typeface="Graphik Medium"/>
              </a:defRPr>
            </a:lvl1pPr>
          </a:lstStyle>
          <a:p>
            <a:r>
              <a:t>Presentazione progetto APSD 23/24</a:t>
            </a:r>
          </a:p>
        </p:txBody>
      </p:sp>
      <p:grpSp>
        <p:nvGrpSpPr>
          <p:cNvPr id="183" name="Raggruppa"/>
          <p:cNvGrpSpPr/>
          <p:nvPr/>
        </p:nvGrpSpPr>
        <p:grpSpPr>
          <a:xfrm>
            <a:off x="1051313" y="15131539"/>
            <a:ext cx="10873824" cy="10538360"/>
            <a:chOff x="0" y="0"/>
            <a:chExt cx="10873823" cy="10538358"/>
          </a:xfrm>
        </p:grpSpPr>
        <p:pic>
          <p:nvPicPr>
            <p:cNvPr id="180" name="Screenshot 2024-02-18 alle 16.09.52.png" descr="Screenshot 2024-02-18 alle 16.09.52.png"/>
            <p:cNvPicPr>
              <a:picLocks noChangeAspect="1"/>
            </p:cNvPicPr>
            <p:nvPr/>
          </p:nvPicPr>
          <p:blipFill>
            <a:blip r:embed="rId4"/>
            <a:stretch>
              <a:fillRect/>
            </a:stretch>
          </p:blipFill>
          <p:spPr>
            <a:xfrm>
              <a:off x="0" y="0"/>
              <a:ext cx="7752045" cy="8128524"/>
            </a:xfrm>
            <a:prstGeom prst="rect">
              <a:avLst/>
            </a:prstGeom>
            <a:ln w="25400" cap="flat">
              <a:solidFill>
                <a:srgbClr val="000000"/>
              </a:solidFill>
              <a:prstDash val="solid"/>
              <a:miter lim="400000"/>
            </a:ln>
            <a:effectLst/>
          </p:spPr>
        </p:pic>
        <p:pic>
          <p:nvPicPr>
            <p:cNvPr id="181" name="Screenshot 2024-02-18 alle 16.11.08.png" descr="Screenshot 2024-02-18 alle 16.11.08.png"/>
            <p:cNvPicPr>
              <a:picLocks noChangeAspect="1"/>
            </p:cNvPicPr>
            <p:nvPr/>
          </p:nvPicPr>
          <p:blipFill>
            <a:blip r:embed="rId5"/>
            <a:stretch>
              <a:fillRect/>
            </a:stretch>
          </p:blipFill>
          <p:spPr>
            <a:xfrm>
              <a:off x="705" y="8117191"/>
              <a:ext cx="7750634" cy="1196654"/>
            </a:xfrm>
            <a:prstGeom prst="rect">
              <a:avLst/>
            </a:prstGeom>
            <a:ln w="25400" cap="flat">
              <a:solidFill>
                <a:srgbClr val="000000"/>
              </a:solidFill>
              <a:prstDash val="solid"/>
              <a:miter lim="400000"/>
            </a:ln>
            <a:effectLst/>
          </p:spPr>
        </p:pic>
        <p:pic>
          <p:nvPicPr>
            <p:cNvPr id="182" name="Screenshot 2024-02-18 alle 16.11.52.png" descr="Screenshot 2024-02-18 alle 16.11.52.png"/>
            <p:cNvPicPr>
              <a:picLocks noChangeAspect="1"/>
            </p:cNvPicPr>
            <p:nvPr/>
          </p:nvPicPr>
          <p:blipFill>
            <a:blip r:embed="rId6"/>
            <a:stretch>
              <a:fillRect/>
            </a:stretch>
          </p:blipFill>
          <p:spPr>
            <a:xfrm>
              <a:off x="3360" y="9313783"/>
              <a:ext cx="10870464" cy="1224576"/>
            </a:xfrm>
            <a:prstGeom prst="rect">
              <a:avLst/>
            </a:prstGeom>
            <a:ln w="25400" cap="flat">
              <a:solidFill>
                <a:srgbClr val="000000"/>
              </a:solidFill>
              <a:prstDash val="solid"/>
              <a:miter lim="400000"/>
            </a:ln>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FINE"/>
          <p:cNvSpPr txBox="1"/>
          <p:nvPr/>
        </p:nvSpPr>
        <p:spPr>
          <a:xfrm>
            <a:off x="10569574" y="3223542"/>
            <a:ext cx="3244851" cy="2055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90000"/>
              </a:lnSpc>
              <a:defRPr sz="11600" spc="-348">
                <a:gradFill flip="none" rotWithShape="1">
                  <a:gsLst>
                    <a:gs pos="0">
                      <a:srgbClr val="1E98FD"/>
                    </a:gs>
                    <a:gs pos="100000">
                      <a:srgbClr val="FF00F7"/>
                    </a:gs>
                  </a:gsLst>
                  <a:lin ang="3960000" scaled="0"/>
                </a:gradFill>
                <a:latin typeface="+mn-lt"/>
                <a:ea typeface="+mn-ea"/>
                <a:cs typeface="+mn-cs"/>
                <a:sym typeface="Graphik Semibold"/>
              </a:defRPr>
            </a:lvl1pPr>
          </a:lstStyle>
          <a:p>
            <a:r>
              <a:t>FINE</a:t>
            </a:r>
          </a:p>
        </p:txBody>
      </p:sp>
      <p:sp>
        <p:nvSpPr>
          <p:cNvPr id="414" name="ALLEGRO"/>
          <p:cNvSpPr txBox="1"/>
          <p:nvPr/>
        </p:nvSpPr>
        <p:spPr>
          <a:xfrm>
            <a:off x="1270000" y="-19812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ALLEGRO</a:t>
            </a:r>
          </a:p>
        </p:txBody>
      </p:sp>
      <p:sp>
        <p:nvSpPr>
          <p:cNvPr id="415" name="L’ultimo processo riceve da tutti gli altri le rispettive sottomatrici che verranno copiate nella matrix, affinché questa venga poi stampata richiamando la funzione repaint() del pannello. Ogni sottomatrice viene assegnata alla matrix in base al processo"/>
          <p:cNvSpPr txBox="1"/>
          <p:nvPr/>
        </p:nvSpPr>
        <p:spPr>
          <a:xfrm>
            <a:off x="25337095" y="3824922"/>
            <a:ext cx="8752516" cy="6066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400">
              <a:spcBef>
                <a:spcPts val="2400"/>
              </a:spcBef>
              <a:defRPr sz="3500"/>
            </a:lvl1pPr>
          </a:lstStyle>
          <a:p>
            <a:r>
              <a:t>L’ultimo processo riceve da tutti gli altri le rispettive sottomatrici che verranno copiate nella matrix, affinché questa venga poi stampata richiamando la funzione repaint() del pannello. Ogni sottomatrice viene assegnata alla matrix in base al processo mandante per cui è opportuno ristabilire le righe e le colonne d’inizio blocco e ricalcolare le dimensioni del blocco. </a:t>
            </a:r>
          </a:p>
        </p:txBody>
      </p:sp>
      <p:pic>
        <p:nvPicPr>
          <p:cNvPr id="416" name="Screenshot 2024-02-20 alle 16.53.44.png" descr="Screenshot 2024-02-20 alle 16.53.44.png"/>
          <p:cNvPicPr>
            <a:picLocks noChangeAspect="1"/>
          </p:cNvPicPr>
          <p:nvPr/>
        </p:nvPicPr>
        <p:blipFill>
          <a:blip r:embed="rId2"/>
          <a:stretch>
            <a:fillRect/>
          </a:stretch>
        </p:blipFill>
        <p:spPr>
          <a:xfrm>
            <a:off x="-15078182" y="1935438"/>
            <a:ext cx="14043105" cy="10231406"/>
          </a:xfrm>
          <a:prstGeom prst="rect">
            <a:avLst/>
          </a:prstGeom>
          <a:ln w="25400">
            <a:solidFill>
              <a:srgbClr val="000000"/>
            </a:solidFill>
            <a:miter lim="400000"/>
          </a:ln>
        </p:spPr>
      </p:pic>
      <p:sp>
        <p:nvSpPr>
          <p:cNvPr id="417" name="SPEEDUP"/>
          <p:cNvSpPr txBox="1"/>
          <p:nvPr/>
        </p:nvSpPr>
        <p:spPr>
          <a:xfrm>
            <a:off x="1270000" y="50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SPEEDUP</a:t>
            </a:r>
          </a:p>
        </p:txBody>
      </p:sp>
      <p:pic>
        <p:nvPicPr>
          <p:cNvPr id="418" name="Screenshot 2024-02-20 alle 17.01.14.png" descr="Screenshot 2024-02-20 alle 17.01.14.png"/>
          <p:cNvPicPr>
            <a:picLocks noChangeAspect="1"/>
          </p:cNvPicPr>
          <p:nvPr/>
        </p:nvPicPr>
        <p:blipFill>
          <a:blip r:embed="rId3"/>
          <a:stretch>
            <a:fillRect/>
          </a:stretch>
        </p:blipFill>
        <p:spPr>
          <a:xfrm>
            <a:off x="2702647" y="2082800"/>
            <a:ext cx="18978706" cy="4336853"/>
          </a:xfrm>
          <a:prstGeom prst="rect">
            <a:avLst/>
          </a:prstGeom>
          <a:ln w="12700">
            <a:miter lim="400000"/>
          </a:ln>
        </p:spPr>
      </p:pic>
      <p:sp>
        <p:nvSpPr>
          <p:cNvPr id="419" name="Possiamo notare che nonostante il numero di partizioni e di thread resti lo stesso, con la differenza che le dimensioni della matrice cambino, i tempi restano pressoché simili.…"/>
          <p:cNvSpPr txBox="1"/>
          <p:nvPr/>
        </p:nvSpPr>
        <p:spPr>
          <a:xfrm>
            <a:off x="2989590" y="7092989"/>
            <a:ext cx="18404820" cy="27895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2438400">
              <a:spcBef>
                <a:spcPts val="2400"/>
              </a:spcBef>
              <a:defRPr sz="3500"/>
            </a:pPr>
            <a:r>
              <a:t>Possiamo notare che nonostante il numero di partizioni e di thread resti lo stesso, con la differenza che le dimensioni della matrice cambino, i tempi restano pressoché simili.</a:t>
            </a:r>
          </a:p>
          <a:p>
            <a:pPr defTabSz="2438400">
              <a:spcBef>
                <a:spcPts val="2400"/>
              </a:spcBef>
              <a:defRPr sz="3500"/>
            </a:pPr>
            <a:r>
              <a:t>Mentre con la stessa dimensione di matrice, di dimensioni abbastanza grandi, all’aumentare proporzionale dei thread (da 1 a max. 10) il tempo diminuisce.</a:t>
            </a:r>
          </a:p>
        </p:txBody>
      </p:sp>
      <p:grpSp>
        <p:nvGrpSpPr>
          <p:cNvPr id="429" name="Raggruppa"/>
          <p:cNvGrpSpPr/>
          <p:nvPr/>
        </p:nvGrpSpPr>
        <p:grpSpPr>
          <a:xfrm>
            <a:off x="2747956" y="3095526"/>
            <a:ext cx="18886494" cy="5246828"/>
            <a:chOff x="0" y="0"/>
            <a:chExt cx="18886493" cy="5246827"/>
          </a:xfrm>
        </p:grpSpPr>
        <p:grpSp>
          <p:nvGrpSpPr>
            <p:cNvPr id="424" name="Raggruppa"/>
            <p:cNvGrpSpPr/>
            <p:nvPr/>
          </p:nvGrpSpPr>
          <p:grpSpPr>
            <a:xfrm>
              <a:off x="0" y="0"/>
              <a:ext cx="17119607" cy="5246828"/>
              <a:chOff x="0" y="0"/>
              <a:chExt cx="17119606" cy="5246827"/>
            </a:xfrm>
          </p:grpSpPr>
          <p:sp>
            <p:nvSpPr>
              <p:cNvPr id="420" name="Linea"/>
              <p:cNvSpPr/>
              <p:nvPr/>
            </p:nvSpPr>
            <p:spPr>
              <a:xfrm>
                <a:off x="7271658" y="4624527"/>
                <a:ext cx="9847949" cy="1"/>
              </a:xfrm>
              <a:prstGeom prst="line">
                <a:avLst/>
              </a:prstGeom>
              <a:noFill/>
              <a:ln w="38100" cap="flat">
                <a:solidFill>
                  <a:srgbClr val="FF2600"/>
                </a:solidFill>
                <a:prstDash val="solid"/>
                <a:miter lim="400000"/>
              </a:ln>
              <a:effectLst/>
            </p:spPr>
            <p:txBody>
              <a:bodyPr wrap="square" lIns="50800" tIns="50800" rIns="50800" bIns="50800" numCol="1" anchor="ctr">
                <a:noAutofit/>
              </a:bodyPr>
              <a:lstStyle/>
              <a:p>
                <a:endParaRPr/>
              </a:p>
            </p:txBody>
          </p:sp>
          <p:sp>
            <p:nvSpPr>
              <p:cNvPr id="421" name="Linea"/>
              <p:cNvSpPr/>
              <p:nvPr/>
            </p:nvSpPr>
            <p:spPr>
              <a:xfrm>
                <a:off x="3733112" y="5246827"/>
                <a:ext cx="7589237" cy="1"/>
              </a:xfrm>
              <a:prstGeom prst="line">
                <a:avLst/>
              </a:prstGeom>
              <a:noFill/>
              <a:ln w="38100" cap="flat">
                <a:solidFill>
                  <a:srgbClr val="FF2600"/>
                </a:solidFill>
                <a:prstDash val="solid"/>
                <a:miter lim="400000"/>
              </a:ln>
              <a:effectLst/>
            </p:spPr>
            <p:txBody>
              <a:bodyPr wrap="square" lIns="50800" tIns="50800" rIns="50800" bIns="50800" numCol="1" anchor="ctr">
                <a:noAutofit/>
              </a:bodyPr>
              <a:lstStyle/>
              <a:p>
                <a:endParaRPr/>
              </a:p>
            </p:txBody>
          </p:sp>
          <p:sp>
            <p:nvSpPr>
              <p:cNvPr id="422" name="Rettangolo"/>
              <p:cNvSpPr/>
              <p:nvPr/>
            </p:nvSpPr>
            <p:spPr>
              <a:xfrm>
                <a:off x="0" y="0"/>
                <a:ext cx="9809848" cy="455679"/>
              </a:xfrm>
              <a:prstGeom prst="rect">
                <a:avLst/>
              </a:prstGeom>
              <a:noFill/>
              <a:ln w="38100" cap="flat">
                <a:solidFill>
                  <a:srgbClr val="FF2600"/>
                </a:solidFill>
                <a:prstDash val="solid"/>
                <a:miter lim="400000"/>
              </a:ln>
              <a:effectLst/>
            </p:spPr>
            <p:txBody>
              <a:bodyPr wrap="square" lIns="50800" tIns="50800" rIns="50800" bIns="50800" numCol="1" anchor="ctr">
                <a:noAutofit/>
              </a:bodyPr>
              <a:lstStyle/>
              <a:p>
                <a:pPr defTabSz="457200">
                  <a:defRPr sz="3200">
                    <a:solidFill>
                      <a:srgbClr val="FFFFFF"/>
                    </a:solidFill>
                    <a:latin typeface="Graphik-Medium"/>
                    <a:ea typeface="Graphik-Medium"/>
                    <a:cs typeface="Graphik-Medium"/>
                    <a:sym typeface="Graphik Medium"/>
                  </a:defRPr>
                </a:pPr>
                <a:endParaRPr/>
              </a:p>
            </p:txBody>
          </p:sp>
          <p:sp>
            <p:nvSpPr>
              <p:cNvPr id="423" name="Rettangolo"/>
              <p:cNvSpPr/>
              <p:nvPr/>
            </p:nvSpPr>
            <p:spPr>
              <a:xfrm>
                <a:off x="0" y="1384300"/>
                <a:ext cx="9809848" cy="455679"/>
              </a:xfrm>
              <a:prstGeom prst="rect">
                <a:avLst/>
              </a:prstGeom>
              <a:noFill/>
              <a:ln w="38100" cap="flat">
                <a:solidFill>
                  <a:srgbClr val="FF2600"/>
                </a:solidFill>
                <a:prstDash val="solid"/>
                <a:miter lim="400000"/>
              </a:ln>
              <a:effectLst/>
            </p:spPr>
            <p:txBody>
              <a:bodyPr wrap="square" lIns="50800" tIns="50800" rIns="50800" bIns="50800" numCol="1" anchor="ctr">
                <a:noAutofit/>
              </a:bodyPr>
              <a:lstStyle/>
              <a:p>
                <a:pPr defTabSz="457200">
                  <a:defRPr sz="3200">
                    <a:solidFill>
                      <a:srgbClr val="FFFFFF"/>
                    </a:solidFill>
                    <a:latin typeface="Graphik-Medium"/>
                    <a:ea typeface="Graphik-Medium"/>
                    <a:cs typeface="Graphik-Medium"/>
                    <a:sym typeface="Graphik Medium"/>
                  </a:defRPr>
                </a:pPr>
                <a:endParaRPr/>
              </a:p>
            </p:txBody>
          </p:sp>
        </p:grpSp>
        <p:grpSp>
          <p:nvGrpSpPr>
            <p:cNvPr id="428" name="Raggruppa"/>
            <p:cNvGrpSpPr/>
            <p:nvPr/>
          </p:nvGrpSpPr>
          <p:grpSpPr>
            <a:xfrm>
              <a:off x="11530911" y="28673"/>
              <a:ext cx="7355583" cy="5218155"/>
              <a:chOff x="0" y="0"/>
              <a:chExt cx="7355581" cy="5218153"/>
            </a:xfrm>
          </p:grpSpPr>
          <p:sp>
            <p:nvSpPr>
              <p:cNvPr id="425" name="Linea"/>
              <p:cNvSpPr/>
              <p:nvPr/>
            </p:nvSpPr>
            <p:spPr>
              <a:xfrm>
                <a:off x="0" y="5218153"/>
                <a:ext cx="6599112" cy="1"/>
              </a:xfrm>
              <a:prstGeom prst="line">
                <a:avLst/>
              </a:prstGeom>
              <a:noFill/>
              <a:ln w="38100" cap="flat">
                <a:solidFill>
                  <a:srgbClr val="00F900"/>
                </a:solidFill>
                <a:prstDash val="solid"/>
                <a:miter lim="400000"/>
              </a:ln>
              <a:effectLst/>
            </p:spPr>
            <p:txBody>
              <a:bodyPr wrap="square" lIns="50800" tIns="50800" rIns="50800" bIns="50800" numCol="1" anchor="ctr">
                <a:noAutofit/>
              </a:bodyPr>
              <a:lstStyle/>
              <a:p>
                <a:endParaRPr/>
              </a:p>
            </p:txBody>
          </p:sp>
          <p:sp>
            <p:nvSpPr>
              <p:cNvPr id="426" name="Rettangolo"/>
              <p:cNvSpPr/>
              <p:nvPr/>
            </p:nvSpPr>
            <p:spPr>
              <a:xfrm>
                <a:off x="1312498" y="0"/>
                <a:ext cx="6043084" cy="455679"/>
              </a:xfrm>
              <a:prstGeom prst="rect">
                <a:avLst/>
              </a:prstGeom>
              <a:noFill/>
              <a:ln w="38100" cap="flat">
                <a:solidFill>
                  <a:srgbClr val="00F900"/>
                </a:solidFill>
                <a:prstDash val="solid"/>
                <a:miter lim="400000"/>
              </a:ln>
              <a:effectLst/>
            </p:spPr>
            <p:txBody>
              <a:bodyPr wrap="square" lIns="50800" tIns="50800" rIns="50800" bIns="50800" numCol="1" anchor="ctr">
                <a:noAutofit/>
              </a:bodyPr>
              <a:lstStyle/>
              <a:p>
                <a:pPr defTabSz="457200">
                  <a:defRPr sz="3200">
                    <a:solidFill>
                      <a:srgbClr val="FFFFFF"/>
                    </a:solidFill>
                    <a:latin typeface="Graphik-Medium"/>
                    <a:ea typeface="Graphik-Medium"/>
                    <a:cs typeface="Graphik-Medium"/>
                    <a:sym typeface="Graphik Medium"/>
                  </a:defRPr>
                </a:pPr>
                <a:endParaRPr/>
              </a:p>
            </p:txBody>
          </p:sp>
          <p:sp>
            <p:nvSpPr>
              <p:cNvPr id="427" name="Rettangolo"/>
              <p:cNvSpPr/>
              <p:nvPr/>
            </p:nvSpPr>
            <p:spPr>
              <a:xfrm>
                <a:off x="1312498" y="1358900"/>
                <a:ext cx="6043084" cy="455679"/>
              </a:xfrm>
              <a:prstGeom prst="rect">
                <a:avLst/>
              </a:prstGeom>
              <a:noFill/>
              <a:ln w="38100" cap="flat">
                <a:solidFill>
                  <a:srgbClr val="00F900"/>
                </a:solidFill>
                <a:prstDash val="solid"/>
                <a:miter lim="400000"/>
              </a:ln>
              <a:effectLst/>
            </p:spPr>
            <p:txBody>
              <a:bodyPr wrap="square" lIns="50800" tIns="50800" rIns="50800" bIns="50800" numCol="1" anchor="ctr">
                <a:noAutofit/>
              </a:bodyPr>
              <a:lstStyle/>
              <a:p>
                <a:pPr defTabSz="457200">
                  <a:defRPr sz="3200">
                    <a:solidFill>
                      <a:srgbClr val="FFFFFF"/>
                    </a:solidFill>
                    <a:latin typeface="Graphik-Medium"/>
                    <a:ea typeface="Graphik-Medium"/>
                    <a:cs typeface="Graphik-Medium"/>
                    <a:sym typeface="Graphik Medium"/>
                  </a:defRPr>
                </a:pPr>
                <a:endParaRPr/>
              </a:p>
            </p:txBody>
          </p:sp>
        </p:grpSp>
      </p:grpSp>
      <p:grpSp>
        <p:nvGrpSpPr>
          <p:cNvPr id="439" name="Raggruppa"/>
          <p:cNvGrpSpPr/>
          <p:nvPr/>
        </p:nvGrpSpPr>
        <p:grpSpPr>
          <a:xfrm>
            <a:off x="2760133" y="4478866"/>
            <a:ext cx="18870018" cy="5369828"/>
            <a:chOff x="0" y="0"/>
            <a:chExt cx="18870017" cy="5369826"/>
          </a:xfrm>
        </p:grpSpPr>
        <p:grpSp>
          <p:nvGrpSpPr>
            <p:cNvPr id="433" name="Raggruppa"/>
            <p:cNvGrpSpPr/>
            <p:nvPr/>
          </p:nvGrpSpPr>
          <p:grpSpPr>
            <a:xfrm>
              <a:off x="1591733" y="4758266"/>
              <a:ext cx="15688088" cy="611561"/>
              <a:chOff x="0" y="0"/>
              <a:chExt cx="15688086" cy="611560"/>
            </a:xfrm>
          </p:grpSpPr>
          <p:sp>
            <p:nvSpPr>
              <p:cNvPr id="430" name="Linea"/>
              <p:cNvSpPr/>
              <p:nvPr/>
            </p:nvSpPr>
            <p:spPr>
              <a:xfrm>
                <a:off x="2243666" y="0"/>
                <a:ext cx="6578003" cy="0"/>
              </a:xfrm>
              <a:prstGeom prst="line">
                <a:avLst/>
              </a:prstGeom>
              <a:noFill/>
              <a:ln w="38100" cap="flat">
                <a:solidFill>
                  <a:srgbClr val="FF2600"/>
                </a:solidFill>
                <a:prstDash val="solid"/>
                <a:miter lim="400000"/>
              </a:ln>
              <a:effectLst/>
            </p:spPr>
            <p:txBody>
              <a:bodyPr wrap="square" lIns="50800" tIns="50800" rIns="50800" bIns="50800" numCol="1" anchor="ctr">
                <a:noAutofit/>
              </a:bodyPr>
              <a:lstStyle/>
              <a:p>
                <a:endParaRPr/>
              </a:p>
            </p:txBody>
          </p:sp>
          <p:sp>
            <p:nvSpPr>
              <p:cNvPr id="431" name="Linea"/>
              <p:cNvSpPr/>
              <p:nvPr/>
            </p:nvSpPr>
            <p:spPr>
              <a:xfrm>
                <a:off x="0" y="611560"/>
                <a:ext cx="8059621" cy="1"/>
              </a:xfrm>
              <a:prstGeom prst="line">
                <a:avLst/>
              </a:prstGeom>
              <a:noFill/>
              <a:ln w="38100" cap="flat">
                <a:solidFill>
                  <a:srgbClr val="FF2600"/>
                </a:solidFill>
                <a:prstDash val="solid"/>
                <a:miter lim="400000"/>
              </a:ln>
              <a:effectLst/>
            </p:spPr>
            <p:txBody>
              <a:bodyPr wrap="square" lIns="50800" tIns="50800" rIns="50800" bIns="50800" numCol="1" anchor="ctr">
                <a:noAutofit/>
              </a:bodyPr>
              <a:lstStyle/>
              <a:p>
                <a:endParaRPr/>
              </a:p>
            </p:txBody>
          </p:sp>
          <p:sp>
            <p:nvSpPr>
              <p:cNvPr id="432" name="Linea"/>
              <p:cNvSpPr/>
              <p:nvPr/>
            </p:nvSpPr>
            <p:spPr>
              <a:xfrm>
                <a:off x="11469081" y="611560"/>
                <a:ext cx="4219006" cy="1"/>
              </a:xfrm>
              <a:prstGeom prst="line">
                <a:avLst/>
              </a:prstGeom>
              <a:noFill/>
              <a:ln w="38100" cap="flat">
                <a:solidFill>
                  <a:srgbClr val="00F900"/>
                </a:solidFill>
                <a:prstDash val="solid"/>
                <a:miter lim="400000"/>
              </a:ln>
              <a:effectLst/>
            </p:spPr>
            <p:txBody>
              <a:bodyPr wrap="square" lIns="50800" tIns="50800" rIns="50800" bIns="50800" numCol="1" anchor="ctr">
                <a:noAutofit/>
              </a:bodyPr>
              <a:lstStyle/>
              <a:p>
                <a:endParaRPr/>
              </a:p>
            </p:txBody>
          </p:sp>
        </p:grpSp>
        <p:grpSp>
          <p:nvGrpSpPr>
            <p:cNvPr id="438" name="Raggruppa"/>
            <p:cNvGrpSpPr/>
            <p:nvPr/>
          </p:nvGrpSpPr>
          <p:grpSpPr>
            <a:xfrm>
              <a:off x="-1" y="0"/>
              <a:ext cx="18870018" cy="1857772"/>
              <a:chOff x="0" y="0"/>
              <a:chExt cx="18870016" cy="1857771"/>
            </a:xfrm>
          </p:grpSpPr>
          <p:sp>
            <p:nvSpPr>
              <p:cNvPr id="434" name="Rettangolo"/>
              <p:cNvSpPr/>
              <p:nvPr/>
            </p:nvSpPr>
            <p:spPr>
              <a:xfrm>
                <a:off x="0" y="0"/>
                <a:ext cx="9796727" cy="930672"/>
              </a:xfrm>
              <a:prstGeom prst="rect">
                <a:avLst/>
              </a:prstGeom>
              <a:noFill/>
              <a:ln w="38100" cap="flat">
                <a:solidFill>
                  <a:srgbClr val="FF2600"/>
                </a:solidFill>
                <a:prstDash val="solid"/>
                <a:miter lim="400000"/>
              </a:ln>
              <a:effectLst/>
            </p:spPr>
            <p:txBody>
              <a:bodyPr wrap="square" lIns="50800" tIns="50800" rIns="50800" bIns="50800" numCol="1" anchor="ctr">
                <a:noAutofit/>
              </a:bodyPr>
              <a:lstStyle/>
              <a:p>
                <a:pPr defTabSz="457200">
                  <a:defRPr sz="3200">
                    <a:solidFill>
                      <a:srgbClr val="FFFFFF"/>
                    </a:solidFill>
                    <a:latin typeface="Graphik-Medium"/>
                    <a:ea typeface="Graphik-Medium"/>
                    <a:cs typeface="Graphik-Medium"/>
                    <a:sym typeface="Graphik Medium"/>
                  </a:defRPr>
                </a:pPr>
                <a:endParaRPr/>
              </a:p>
            </p:txBody>
          </p:sp>
          <p:sp>
            <p:nvSpPr>
              <p:cNvPr id="435" name="Rettangolo"/>
              <p:cNvSpPr/>
              <p:nvPr/>
            </p:nvSpPr>
            <p:spPr>
              <a:xfrm>
                <a:off x="12818533" y="0"/>
                <a:ext cx="6051484" cy="930672"/>
              </a:xfrm>
              <a:prstGeom prst="rect">
                <a:avLst/>
              </a:prstGeom>
              <a:noFill/>
              <a:ln w="38100" cap="flat">
                <a:solidFill>
                  <a:srgbClr val="00F900"/>
                </a:solidFill>
                <a:prstDash val="solid"/>
                <a:miter lim="400000"/>
              </a:ln>
              <a:effectLst/>
            </p:spPr>
            <p:txBody>
              <a:bodyPr wrap="square" lIns="50800" tIns="50800" rIns="50800" bIns="50800" numCol="1" anchor="ctr">
                <a:noAutofit/>
              </a:bodyPr>
              <a:lstStyle/>
              <a:p>
                <a:pPr defTabSz="457200">
                  <a:defRPr sz="3200">
                    <a:solidFill>
                      <a:srgbClr val="FFFFFF"/>
                    </a:solidFill>
                    <a:latin typeface="Graphik-Medium"/>
                    <a:ea typeface="Graphik-Medium"/>
                    <a:cs typeface="Graphik-Medium"/>
                    <a:sym typeface="Graphik Medium"/>
                  </a:defRPr>
                </a:pPr>
                <a:endParaRPr/>
              </a:p>
            </p:txBody>
          </p:sp>
          <p:sp>
            <p:nvSpPr>
              <p:cNvPr id="436" name="Rettangolo"/>
              <p:cNvSpPr/>
              <p:nvPr/>
            </p:nvSpPr>
            <p:spPr>
              <a:xfrm>
                <a:off x="0" y="927100"/>
                <a:ext cx="9796727" cy="930672"/>
              </a:xfrm>
              <a:prstGeom prst="rect">
                <a:avLst/>
              </a:prstGeom>
              <a:noFill/>
              <a:ln w="38100" cap="flat">
                <a:solidFill>
                  <a:srgbClr val="FF2600"/>
                </a:solidFill>
                <a:prstDash val="solid"/>
                <a:miter lim="400000"/>
              </a:ln>
              <a:effectLst/>
            </p:spPr>
            <p:txBody>
              <a:bodyPr wrap="square" lIns="50800" tIns="50800" rIns="50800" bIns="50800" numCol="1" anchor="ctr">
                <a:noAutofit/>
              </a:bodyPr>
              <a:lstStyle/>
              <a:p>
                <a:pPr defTabSz="457200">
                  <a:defRPr sz="3200">
                    <a:solidFill>
                      <a:srgbClr val="FFFFFF"/>
                    </a:solidFill>
                    <a:latin typeface="Graphik-Medium"/>
                    <a:ea typeface="Graphik-Medium"/>
                    <a:cs typeface="Graphik-Medium"/>
                    <a:sym typeface="Graphik Medium"/>
                  </a:defRPr>
                </a:pPr>
                <a:endParaRPr/>
              </a:p>
            </p:txBody>
          </p:sp>
          <p:sp>
            <p:nvSpPr>
              <p:cNvPr id="437" name="Rettangolo"/>
              <p:cNvSpPr/>
              <p:nvPr/>
            </p:nvSpPr>
            <p:spPr>
              <a:xfrm>
                <a:off x="12818533" y="914400"/>
                <a:ext cx="6051484" cy="930672"/>
              </a:xfrm>
              <a:prstGeom prst="rect">
                <a:avLst/>
              </a:prstGeom>
              <a:noFill/>
              <a:ln w="38100" cap="flat">
                <a:solidFill>
                  <a:srgbClr val="00F900"/>
                </a:solidFill>
                <a:prstDash val="solid"/>
                <a:miter lim="400000"/>
              </a:ln>
              <a:effectLst/>
            </p:spPr>
            <p:txBody>
              <a:bodyPr wrap="square" lIns="50800" tIns="50800" rIns="50800" bIns="50800" numCol="1" anchor="ctr">
                <a:noAutofit/>
              </a:bodyPr>
              <a:lstStyle/>
              <a:p>
                <a:pPr defTabSz="457200">
                  <a:defRPr sz="3200">
                    <a:solidFill>
                      <a:srgbClr val="FFFFFF"/>
                    </a:solidFill>
                    <a:latin typeface="Graphik-Medium"/>
                    <a:ea typeface="Graphik-Medium"/>
                    <a:cs typeface="Graphik-Medium"/>
                    <a:sym typeface="Graphik Medium"/>
                  </a:defRPr>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429"/>
                                        </p:tgtEl>
                                        <p:attrNameLst>
                                          <p:attrName>style.visibility</p:attrName>
                                        </p:attrNameLst>
                                      </p:cBhvr>
                                      <p:to>
                                        <p:strVal val="visible"/>
                                      </p:to>
                                    </p:set>
                                    <p:anim calcmode="lin" valueType="num">
                                      <p:cBhvr>
                                        <p:cTn id="7" dur="1000" fill="hold"/>
                                        <p:tgtEl>
                                          <p:spTgt spid="429"/>
                                        </p:tgtEl>
                                        <p:attrNameLst>
                                          <p:attrName>ppt_w</p:attrName>
                                        </p:attrNameLst>
                                      </p:cBhvr>
                                      <p:tavLst>
                                        <p:tav tm="0">
                                          <p:val>
                                            <p:fltVal val="0"/>
                                          </p:val>
                                        </p:tav>
                                        <p:tav tm="100000">
                                          <p:val>
                                            <p:strVal val="#ppt_w"/>
                                          </p:val>
                                        </p:tav>
                                      </p:tavLst>
                                    </p:anim>
                                    <p:anim calcmode="lin" valueType="num">
                                      <p:cBhvr>
                                        <p:cTn id="8" dur="1000" fill="hold"/>
                                        <p:tgtEl>
                                          <p:spTgt spid="42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fill="hold" grpId="2" nodeType="clickEffect">
                                  <p:stCondLst>
                                    <p:cond delay="0"/>
                                  </p:stCondLst>
                                  <p:iterate>
                                    <p:tmAbs val="0"/>
                                  </p:iterate>
                                  <p:childTnLst>
                                    <p:animEffect transition="out" filter="fade">
                                      <p:cBhvr>
                                        <p:cTn id="12" dur="1000" fill="hold"/>
                                        <p:tgtEl>
                                          <p:spTgt spid="429"/>
                                        </p:tgtEl>
                                      </p:cBhvr>
                                    </p:animEffect>
                                    <p:set>
                                      <p:cBhvr>
                                        <p:cTn id="13" fill="hold">
                                          <p:stCondLst>
                                            <p:cond delay="999"/>
                                          </p:stCondLst>
                                        </p:cTn>
                                        <p:tgtEl>
                                          <p:spTgt spid="42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3" nodeType="clickEffect">
                                  <p:stCondLst>
                                    <p:cond delay="0"/>
                                  </p:stCondLst>
                                  <p:iterate>
                                    <p:tmAbs val="0"/>
                                  </p:iterate>
                                  <p:childTnLst>
                                    <p:set>
                                      <p:cBhvr>
                                        <p:cTn id="17" fill="hold"/>
                                        <p:tgtEl>
                                          <p:spTgt spid="439"/>
                                        </p:tgtEl>
                                        <p:attrNameLst>
                                          <p:attrName>style.visibility</p:attrName>
                                        </p:attrNameLst>
                                      </p:cBhvr>
                                      <p:to>
                                        <p:strVal val="visible"/>
                                      </p:to>
                                    </p:set>
                                    <p:anim calcmode="lin" valueType="num">
                                      <p:cBhvr>
                                        <p:cTn id="18" dur="1000" fill="hold"/>
                                        <p:tgtEl>
                                          <p:spTgt spid="439"/>
                                        </p:tgtEl>
                                        <p:attrNameLst>
                                          <p:attrName>ppt_w</p:attrName>
                                        </p:attrNameLst>
                                      </p:cBhvr>
                                      <p:tavLst>
                                        <p:tav tm="0">
                                          <p:val>
                                            <p:fltVal val="0"/>
                                          </p:val>
                                        </p:tav>
                                        <p:tav tm="100000">
                                          <p:val>
                                            <p:strVal val="#ppt_w"/>
                                          </p:val>
                                        </p:tav>
                                      </p:tavLst>
                                    </p:anim>
                                    <p:anim calcmode="lin" valueType="num">
                                      <p:cBhvr>
                                        <p:cTn id="19" dur="1000" fill="hold"/>
                                        <p:tgtEl>
                                          <p:spTgt spid="439"/>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fill="hold" grpId="4" nodeType="clickEffect">
                                  <p:stCondLst>
                                    <p:cond delay="0"/>
                                  </p:stCondLst>
                                  <p:iterate>
                                    <p:tmAbs val="0"/>
                                  </p:iterate>
                                  <p:childTnLst>
                                    <p:animEffect transition="out" filter="fade">
                                      <p:cBhvr>
                                        <p:cTn id="23" dur="1000" fill="hold"/>
                                        <p:tgtEl>
                                          <p:spTgt spid="439"/>
                                        </p:tgtEl>
                                      </p:cBhvr>
                                    </p:animEffect>
                                    <p:set>
                                      <p:cBhvr>
                                        <p:cTn id="24" fill="hold">
                                          <p:stCondLst>
                                            <p:cond delay="999"/>
                                          </p:stCondLst>
                                        </p:cTn>
                                        <p:tgtEl>
                                          <p:spTgt spid="4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1" animBg="1" advAuto="0"/>
      <p:bldP spid="429" grpId="2" animBg="1" advAuto="0"/>
      <p:bldP spid="439" grpId="3" animBg="1" advAuto="0"/>
      <p:bldP spid="439" grpId="4"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PEEDUP"/>
          <p:cNvSpPr txBox="1"/>
          <p:nvPr/>
        </p:nvSpPr>
        <p:spPr>
          <a:xfrm>
            <a:off x="1270000" y="-19812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SPEEDUP</a:t>
            </a:r>
          </a:p>
        </p:txBody>
      </p:sp>
      <p:pic>
        <p:nvPicPr>
          <p:cNvPr id="442" name="Screenshot 2024-02-20 alle 17.01.14.png" descr="Screenshot 2024-02-20 alle 17.01.14.png"/>
          <p:cNvPicPr>
            <a:picLocks noChangeAspect="1"/>
          </p:cNvPicPr>
          <p:nvPr/>
        </p:nvPicPr>
        <p:blipFill>
          <a:blip r:embed="rId2"/>
          <a:stretch>
            <a:fillRect/>
          </a:stretch>
        </p:blipFill>
        <p:spPr>
          <a:xfrm>
            <a:off x="-19776353" y="2082800"/>
            <a:ext cx="18978706" cy="4336853"/>
          </a:xfrm>
          <a:prstGeom prst="rect">
            <a:avLst/>
          </a:prstGeom>
          <a:ln w="12700">
            <a:miter lim="400000"/>
          </a:ln>
        </p:spPr>
      </p:pic>
      <p:sp>
        <p:nvSpPr>
          <p:cNvPr id="443" name="Possiamo notare che nonostante il numero di partizioni e di thread resti lo stesso, con la differenza che le dimensioni della matrice cambino, i tempi restano pressoché simili.…"/>
          <p:cNvSpPr txBox="1"/>
          <p:nvPr/>
        </p:nvSpPr>
        <p:spPr>
          <a:xfrm>
            <a:off x="25722591" y="7092989"/>
            <a:ext cx="18404820" cy="27895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2438400">
              <a:spcBef>
                <a:spcPts val="2400"/>
              </a:spcBef>
              <a:defRPr sz="3500"/>
            </a:pPr>
            <a:r>
              <a:t>Possiamo notare che nonostante il numero di partizioni e di thread resti lo stesso, con la differenza che le dimensioni della matrice cambino, i tempi restano pressoché simili.</a:t>
            </a:r>
          </a:p>
          <a:p>
            <a:pPr defTabSz="2438400">
              <a:spcBef>
                <a:spcPts val="2400"/>
              </a:spcBef>
              <a:defRPr sz="3500"/>
            </a:pPr>
            <a:r>
              <a:t>Mentre con la stessa dimensione di matrice, di dimensioni abbastanza grandi, all’aumentare proporzionale dei thread (da 1 a max. 10) il tempo diminuisce.</a:t>
            </a:r>
          </a:p>
        </p:txBody>
      </p:sp>
      <p:sp>
        <p:nvSpPr>
          <p:cNvPr id="444" name="FINE"/>
          <p:cNvSpPr txBox="1"/>
          <p:nvPr/>
        </p:nvSpPr>
        <p:spPr>
          <a:xfrm>
            <a:off x="10569574" y="3223542"/>
            <a:ext cx="3244851" cy="2055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90000"/>
              </a:lnSpc>
              <a:defRPr sz="11600" spc="-348">
                <a:gradFill flip="none" rotWithShape="1">
                  <a:gsLst>
                    <a:gs pos="0">
                      <a:srgbClr val="1E98FD"/>
                    </a:gs>
                    <a:gs pos="100000">
                      <a:srgbClr val="FF00F7"/>
                    </a:gs>
                  </a:gsLst>
                  <a:lin ang="3960000" scaled="0"/>
                </a:gradFill>
                <a:latin typeface="+mn-lt"/>
                <a:ea typeface="+mn-ea"/>
                <a:cs typeface="+mn-cs"/>
                <a:sym typeface="Graphik Semibold"/>
              </a:defRPr>
            </a:lvl1pPr>
          </a:lstStyle>
          <a:p>
            <a:r>
              <a:t>FINE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Dichiarazione variabili e Init()"/>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1E98FD"/>
                    </a:gs>
                    <a:gs pos="100000">
                      <a:srgbClr val="FF00F7"/>
                    </a:gs>
                  </a:gsLst>
                  <a:lin ang="3960000" scaled="0"/>
                </a:gradFill>
              </a:defRPr>
            </a:lvl1pPr>
          </a:lstStyle>
          <a:p>
            <a:r>
              <a:t>Dichiarazione variabili e Init()</a:t>
            </a:r>
          </a:p>
        </p:txBody>
      </p:sp>
      <p:sp>
        <p:nvSpPr>
          <p:cNvPr id="186" name="La matrice di partenza, letta dal file ‘Input.txt’,  è suddivisa sull’asse delle ascisse e delle ordinate in base al partizionamento presente nel file ‘Configuration.txt’."/>
          <p:cNvSpPr txBox="1">
            <a:spLocks noGrp="1"/>
          </p:cNvSpPr>
          <p:nvPr>
            <p:ph type="body" sz="quarter" idx="1"/>
          </p:nvPr>
        </p:nvSpPr>
        <p:spPr>
          <a:xfrm>
            <a:off x="13659614" y="2486077"/>
            <a:ext cx="9811171" cy="2514915"/>
          </a:xfrm>
          <a:prstGeom prst="rect">
            <a:avLst/>
          </a:prstGeom>
        </p:spPr>
        <p:txBody>
          <a:bodyPr/>
          <a:lstStyle>
            <a:lvl1pPr marL="0" indent="0">
              <a:buClrTx/>
              <a:buSzTx/>
              <a:buNone/>
              <a:defRPr sz="3500"/>
            </a:lvl1pPr>
          </a:lstStyle>
          <a:p>
            <a:r>
              <a:t>La matrice di partenza, letta dal file ‘Input.txt’,  è suddivisa sull’asse delle ascisse e delle ordinate in base al partizionamento presente nel file ‘Configuration.txt’. </a:t>
            </a:r>
          </a:p>
        </p:txBody>
      </p:sp>
      <p:sp>
        <p:nvSpPr>
          <p:cNvPr id="187" name="Ogni processo avrà un singolo blocco da gestire, quindi una sottomatrice le cui righe e colonne saranno rispettivamente:…"/>
          <p:cNvSpPr txBox="1"/>
          <p:nvPr/>
        </p:nvSpPr>
        <p:spPr>
          <a:xfrm>
            <a:off x="13627839" y="5066031"/>
            <a:ext cx="9811171" cy="7950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2438400">
              <a:spcBef>
                <a:spcPts val="2400"/>
              </a:spcBef>
              <a:defRPr sz="3500"/>
            </a:pPr>
            <a:r>
              <a:t>Ogni processo avrà un singolo blocco da gestire, quindi una sottomatrice le cui righe e colonne saranno rispettivamente:</a:t>
            </a:r>
          </a:p>
          <a:p>
            <a:pPr marL="407458" indent="-407458" algn="l" defTabSz="2438400">
              <a:spcBef>
                <a:spcPts val="2400"/>
              </a:spcBef>
              <a:buClr>
                <a:srgbClr val="000000"/>
              </a:buClr>
              <a:buSzPct val="100000"/>
              <a:buChar char="-"/>
              <a:defRPr sz="3500"/>
            </a:pPr>
            <a:r>
              <a:t>(NROWS / partizione_y) -&gt; righe</a:t>
            </a:r>
          </a:p>
          <a:p>
            <a:pPr marL="407458" indent="-407458" algn="l" defTabSz="2438400">
              <a:spcBef>
                <a:spcPts val="2400"/>
              </a:spcBef>
              <a:buClr>
                <a:srgbClr val="000000"/>
              </a:buClr>
              <a:buSzPct val="100000"/>
              <a:buChar char="-"/>
              <a:defRPr sz="3500"/>
            </a:pPr>
            <a:r>
              <a:t>(NCOLS / partizione_x) -&gt; colonne. </a:t>
            </a:r>
          </a:p>
          <a:p>
            <a:pPr algn="l" defTabSz="2438400">
              <a:spcBef>
                <a:spcPts val="2400"/>
              </a:spcBef>
              <a:defRPr sz="3500"/>
            </a:pPr>
            <a:r>
              <a:t>Gli ultimi processi, nel caso in cui la divisione di cui sopra ha resto diverso da 0, avranno righe e/o colonne in più.</a:t>
            </a:r>
          </a:p>
          <a:p>
            <a:pPr algn="l" defTabSz="2438400">
              <a:spcBef>
                <a:spcPts val="2400"/>
              </a:spcBef>
              <a:defRPr sz="3500"/>
            </a:pPr>
            <a:r>
              <a:t>Inoltre, ogni processo crea la propria matrice di lettura (readM) e scrittura (writeM) con incluse le righe e colonne fantasma.</a:t>
            </a:r>
          </a:p>
        </p:txBody>
      </p:sp>
      <p:grpSp>
        <p:nvGrpSpPr>
          <p:cNvPr id="206" name="Raggruppa"/>
          <p:cNvGrpSpPr/>
          <p:nvPr/>
        </p:nvGrpSpPr>
        <p:grpSpPr>
          <a:xfrm>
            <a:off x="-11976100" y="3984452"/>
            <a:ext cx="11473158" cy="5747096"/>
            <a:chOff x="0" y="0"/>
            <a:chExt cx="11473157" cy="5747095"/>
          </a:xfrm>
        </p:grpSpPr>
        <p:pic>
          <p:nvPicPr>
            <p:cNvPr id="188" name="Screenshot 2024-02-17 alle 12.20.50.png" descr="Screenshot 2024-02-17 alle 12.20.50.png"/>
            <p:cNvPicPr>
              <a:picLocks noChangeAspect="1"/>
            </p:cNvPicPr>
            <p:nvPr/>
          </p:nvPicPr>
          <p:blipFill>
            <a:blip r:embed="rId2"/>
            <a:stretch>
              <a:fillRect/>
            </a:stretch>
          </p:blipFill>
          <p:spPr>
            <a:xfrm>
              <a:off x="0" y="0"/>
              <a:ext cx="5784415" cy="5747096"/>
            </a:xfrm>
            <a:prstGeom prst="rect">
              <a:avLst/>
            </a:prstGeom>
            <a:ln w="12700" cap="flat">
              <a:noFill/>
              <a:miter lim="400000"/>
            </a:ln>
            <a:effectLst/>
          </p:spPr>
        </p:pic>
        <p:pic>
          <p:nvPicPr>
            <p:cNvPr id="189" name="Screenshot 2024-02-17 alle 12.22.03.png" descr="Screenshot 2024-02-17 alle 12.22.03.png"/>
            <p:cNvPicPr>
              <a:picLocks noChangeAspect="1"/>
            </p:cNvPicPr>
            <p:nvPr/>
          </p:nvPicPr>
          <p:blipFill>
            <a:blip r:embed="rId3"/>
            <a:stretch>
              <a:fillRect/>
            </a:stretch>
          </p:blipFill>
          <p:spPr>
            <a:xfrm>
              <a:off x="5924550" y="86914"/>
              <a:ext cx="5548608" cy="5573268"/>
            </a:xfrm>
            <a:prstGeom prst="rect">
              <a:avLst/>
            </a:prstGeom>
            <a:ln w="12700" cap="flat">
              <a:noFill/>
              <a:miter lim="400000"/>
            </a:ln>
            <a:effectLst/>
          </p:spPr>
        </p:pic>
        <p:sp>
          <p:nvSpPr>
            <p:cNvPr id="190" name="0"/>
            <p:cNvSpPr txBox="1"/>
            <p:nvPr/>
          </p:nvSpPr>
          <p:spPr>
            <a:xfrm>
              <a:off x="613765" y="544621"/>
              <a:ext cx="321870"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0</a:t>
              </a:r>
            </a:p>
          </p:txBody>
        </p:sp>
        <p:sp>
          <p:nvSpPr>
            <p:cNvPr id="191" name="1"/>
            <p:cNvSpPr txBox="1"/>
            <p:nvPr/>
          </p:nvSpPr>
          <p:spPr>
            <a:xfrm>
              <a:off x="2079142" y="544621"/>
              <a:ext cx="235916"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a:t>
              </a:r>
            </a:p>
          </p:txBody>
        </p:sp>
        <p:sp>
          <p:nvSpPr>
            <p:cNvPr id="192" name="2"/>
            <p:cNvSpPr txBox="1"/>
            <p:nvPr/>
          </p:nvSpPr>
          <p:spPr>
            <a:xfrm>
              <a:off x="3434943" y="544621"/>
              <a:ext cx="283160"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2</a:t>
              </a:r>
            </a:p>
          </p:txBody>
        </p:sp>
        <p:sp>
          <p:nvSpPr>
            <p:cNvPr id="193" name="3"/>
            <p:cNvSpPr txBox="1"/>
            <p:nvPr/>
          </p:nvSpPr>
          <p:spPr>
            <a:xfrm>
              <a:off x="4830368" y="544621"/>
              <a:ext cx="298401"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3</a:t>
              </a:r>
            </a:p>
          </p:txBody>
        </p:sp>
        <p:sp>
          <p:nvSpPr>
            <p:cNvPr id="194" name="4"/>
            <p:cNvSpPr txBox="1"/>
            <p:nvPr/>
          </p:nvSpPr>
          <p:spPr>
            <a:xfrm>
              <a:off x="623519" y="1916221"/>
              <a:ext cx="302362"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4</a:t>
              </a:r>
            </a:p>
          </p:txBody>
        </p:sp>
        <p:sp>
          <p:nvSpPr>
            <p:cNvPr id="195" name="5"/>
            <p:cNvSpPr txBox="1"/>
            <p:nvPr/>
          </p:nvSpPr>
          <p:spPr>
            <a:xfrm>
              <a:off x="2050491" y="1916221"/>
              <a:ext cx="293218"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5</a:t>
              </a:r>
            </a:p>
          </p:txBody>
        </p:sp>
        <p:sp>
          <p:nvSpPr>
            <p:cNvPr id="196" name="6"/>
            <p:cNvSpPr txBox="1"/>
            <p:nvPr/>
          </p:nvSpPr>
          <p:spPr>
            <a:xfrm>
              <a:off x="3425037" y="1916221"/>
              <a:ext cx="302972"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6</a:t>
              </a:r>
            </a:p>
          </p:txBody>
        </p:sp>
        <p:sp>
          <p:nvSpPr>
            <p:cNvPr id="197" name="7"/>
            <p:cNvSpPr txBox="1"/>
            <p:nvPr/>
          </p:nvSpPr>
          <p:spPr>
            <a:xfrm>
              <a:off x="4842408" y="1916221"/>
              <a:ext cx="274321"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7</a:t>
              </a:r>
            </a:p>
          </p:txBody>
        </p:sp>
        <p:sp>
          <p:nvSpPr>
            <p:cNvPr id="198" name="8"/>
            <p:cNvSpPr txBox="1"/>
            <p:nvPr/>
          </p:nvSpPr>
          <p:spPr>
            <a:xfrm>
              <a:off x="625043" y="3287821"/>
              <a:ext cx="299314"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8</a:t>
              </a:r>
            </a:p>
          </p:txBody>
        </p:sp>
        <p:sp>
          <p:nvSpPr>
            <p:cNvPr id="199" name="12"/>
            <p:cNvSpPr txBox="1"/>
            <p:nvPr/>
          </p:nvSpPr>
          <p:spPr>
            <a:xfrm>
              <a:off x="572312" y="4659421"/>
              <a:ext cx="404776"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12</a:t>
              </a:r>
            </a:p>
          </p:txBody>
        </p:sp>
        <p:sp>
          <p:nvSpPr>
            <p:cNvPr id="200" name="9"/>
            <p:cNvSpPr txBox="1"/>
            <p:nvPr/>
          </p:nvSpPr>
          <p:spPr>
            <a:xfrm>
              <a:off x="2045461" y="3287821"/>
              <a:ext cx="303277"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9</a:t>
              </a:r>
            </a:p>
          </p:txBody>
        </p:sp>
        <p:sp>
          <p:nvSpPr>
            <p:cNvPr id="201" name="10"/>
            <p:cNvSpPr txBox="1"/>
            <p:nvPr/>
          </p:nvSpPr>
          <p:spPr>
            <a:xfrm>
              <a:off x="3354781" y="3287821"/>
              <a:ext cx="443485"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10</a:t>
              </a:r>
            </a:p>
          </p:txBody>
        </p:sp>
        <p:sp>
          <p:nvSpPr>
            <p:cNvPr id="202" name="11"/>
            <p:cNvSpPr txBox="1"/>
            <p:nvPr/>
          </p:nvSpPr>
          <p:spPr>
            <a:xfrm>
              <a:off x="4804308" y="3287821"/>
              <a:ext cx="357531"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11</a:t>
              </a:r>
            </a:p>
          </p:txBody>
        </p:sp>
        <p:sp>
          <p:nvSpPr>
            <p:cNvPr id="203" name="13"/>
            <p:cNvSpPr txBox="1"/>
            <p:nvPr/>
          </p:nvSpPr>
          <p:spPr>
            <a:xfrm>
              <a:off x="1987092" y="4659421"/>
              <a:ext cx="420016"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13</a:t>
              </a:r>
            </a:p>
          </p:txBody>
        </p:sp>
        <p:sp>
          <p:nvSpPr>
            <p:cNvPr id="204" name="14"/>
            <p:cNvSpPr txBox="1"/>
            <p:nvPr/>
          </p:nvSpPr>
          <p:spPr>
            <a:xfrm>
              <a:off x="3367582" y="4659421"/>
              <a:ext cx="417882"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14</a:t>
              </a:r>
            </a:p>
          </p:txBody>
        </p:sp>
        <p:sp>
          <p:nvSpPr>
            <p:cNvPr id="205" name="15"/>
            <p:cNvSpPr txBox="1"/>
            <p:nvPr/>
          </p:nvSpPr>
          <p:spPr>
            <a:xfrm>
              <a:off x="4772152" y="4659421"/>
              <a:ext cx="414833" cy="492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15</a:t>
              </a:r>
            </a:p>
          </p:txBody>
        </p:sp>
      </p:grpSp>
      <p:sp>
        <p:nvSpPr>
          <p:cNvPr id="207" name="Nel primo doppio ciclo di for inizializziamo a 0 tutte le celle di writeM e readM, accedendovi tramite la macro m(i,j).…"/>
          <p:cNvSpPr txBox="1"/>
          <p:nvPr/>
        </p:nvSpPr>
        <p:spPr>
          <a:xfrm>
            <a:off x="14990841" y="14617937"/>
            <a:ext cx="8869046" cy="5774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400">
              <a:spcBef>
                <a:spcPts val="2400"/>
              </a:spcBef>
              <a:defRPr sz="3500"/>
            </a:pPr>
            <a:r>
              <a:t>Nel primo doppio ciclo di for inizializziamo a 0 tutte le celle di writeM e readM, accedendovi tramite la macro m(i,j).</a:t>
            </a:r>
          </a:p>
          <a:p>
            <a:pPr algn="l" defTabSz="2438400">
              <a:spcBef>
                <a:spcPts val="2400"/>
              </a:spcBef>
              <a:defRPr sz="3500"/>
            </a:pPr>
            <a:r>
              <a:t>Nel secondo doppio ciclo di for copiamo nella readM e nella writeM il blocco ricavato dalla matrice di partenza tramite la macro v(ii,jj), escludendo righe/colonne fantasma.</a:t>
            </a:r>
          </a:p>
        </p:txBody>
      </p:sp>
      <p:grpSp>
        <p:nvGrpSpPr>
          <p:cNvPr id="210" name="Raggruppa"/>
          <p:cNvGrpSpPr/>
          <p:nvPr/>
        </p:nvGrpSpPr>
        <p:grpSpPr>
          <a:xfrm>
            <a:off x="419377" y="14595056"/>
            <a:ext cx="14269637" cy="8335538"/>
            <a:chOff x="0" y="0"/>
            <a:chExt cx="14269635" cy="8335537"/>
          </a:xfrm>
        </p:grpSpPr>
        <p:pic>
          <p:nvPicPr>
            <p:cNvPr id="208" name="Screenshot 2024-02-17 alle 12.48.12.png" descr="Screenshot 2024-02-17 alle 12.48.12.png"/>
            <p:cNvPicPr>
              <a:picLocks noChangeAspect="1"/>
            </p:cNvPicPr>
            <p:nvPr/>
          </p:nvPicPr>
          <p:blipFill>
            <a:blip r:embed="rId4"/>
            <a:stretch>
              <a:fillRect/>
            </a:stretch>
          </p:blipFill>
          <p:spPr>
            <a:xfrm>
              <a:off x="6920" y="1293882"/>
              <a:ext cx="14262716" cy="7041656"/>
            </a:xfrm>
            <a:prstGeom prst="rect">
              <a:avLst/>
            </a:prstGeom>
            <a:ln w="25400" cap="flat">
              <a:solidFill>
                <a:srgbClr val="000000"/>
              </a:solidFill>
              <a:prstDash val="solid"/>
              <a:miter lim="400000"/>
            </a:ln>
            <a:effectLst/>
          </p:spPr>
        </p:pic>
        <p:pic>
          <p:nvPicPr>
            <p:cNvPr id="209" name="Screenshot 2024-02-17 alle 12.55.16.png" descr="Screenshot 2024-02-17 alle 12.55.16.png"/>
            <p:cNvPicPr>
              <a:picLocks noChangeAspect="1"/>
            </p:cNvPicPr>
            <p:nvPr/>
          </p:nvPicPr>
          <p:blipFill>
            <a:blip r:embed="rId5"/>
            <a:stretch>
              <a:fillRect/>
            </a:stretch>
          </p:blipFill>
          <p:spPr>
            <a:xfrm>
              <a:off x="0" y="0"/>
              <a:ext cx="8843645" cy="985007"/>
            </a:xfrm>
            <a:prstGeom prst="rect">
              <a:avLst/>
            </a:prstGeom>
            <a:ln w="25400" cap="flat">
              <a:solidFill>
                <a:srgbClr val="000000"/>
              </a:solidFill>
              <a:prstDash val="solid"/>
              <a:miter lim="400000"/>
            </a:ln>
            <a:effectLst/>
          </p:spPr>
        </p:pic>
      </p:grpSp>
      <p:grpSp>
        <p:nvGrpSpPr>
          <p:cNvPr id="214" name="Raggruppa"/>
          <p:cNvGrpSpPr/>
          <p:nvPr/>
        </p:nvGrpSpPr>
        <p:grpSpPr>
          <a:xfrm>
            <a:off x="1051313" y="2304539"/>
            <a:ext cx="10873824" cy="10538360"/>
            <a:chOff x="0" y="0"/>
            <a:chExt cx="10873823" cy="10538358"/>
          </a:xfrm>
        </p:grpSpPr>
        <p:pic>
          <p:nvPicPr>
            <p:cNvPr id="211" name="Screenshot 2024-02-18 alle 16.09.52.png" descr="Screenshot 2024-02-18 alle 16.09.52.png"/>
            <p:cNvPicPr>
              <a:picLocks noChangeAspect="1"/>
            </p:cNvPicPr>
            <p:nvPr/>
          </p:nvPicPr>
          <p:blipFill>
            <a:blip r:embed="rId6"/>
            <a:stretch>
              <a:fillRect/>
            </a:stretch>
          </p:blipFill>
          <p:spPr>
            <a:xfrm>
              <a:off x="0" y="0"/>
              <a:ext cx="7752045" cy="8128524"/>
            </a:xfrm>
            <a:prstGeom prst="rect">
              <a:avLst/>
            </a:prstGeom>
            <a:ln w="25400" cap="flat">
              <a:solidFill>
                <a:srgbClr val="000000"/>
              </a:solidFill>
              <a:prstDash val="solid"/>
              <a:miter lim="400000"/>
            </a:ln>
            <a:effectLst/>
          </p:spPr>
        </p:pic>
        <p:pic>
          <p:nvPicPr>
            <p:cNvPr id="212" name="Screenshot 2024-02-18 alle 16.11.08.png" descr="Screenshot 2024-02-18 alle 16.11.08.png"/>
            <p:cNvPicPr>
              <a:picLocks noChangeAspect="1"/>
            </p:cNvPicPr>
            <p:nvPr/>
          </p:nvPicPr>
          <p:blipFill>
            <a:blip r:embed="rId7"/>
            <a:stretch>
              <a:fillRect/>
            </a:stretch>
          </p:blipFill>
          <p:spPr>
            <a:xfrm>
              <a:off x="705" y="8117191"/>
              <a:ext cx="7750634" cy="1196654"/>
            </a:xfrm>
            <a:prstGeom prst="rect">
              <a:avLst/>
            </a:prstGeom>
            <a:ln w="25400" cap="flat">
              <a:solidFill>
                <a:srgbClr val="000000"/>
              </a:solidFill>
              <a:prstDash val="solid"/>
              <a:miter lim="400000"/>
            </a:ln>
            <a:effectLst/>
          </p:spPr>
        </p:pic>
        <p:pic>
          <p:nvPicPr>
            <p:cNvPr id="213" name="Screenshot 2024-02-18 alle 16.11.52.png" descr="Screenshot 2024-02-18 alle 16.11.52.png"/>
            <p:cNvPicPr>
              <a:picLocks noChangeAspect="1"/>
            </p:cNvPicPr>
            <p:nvPr/>
          </p:nvPicPr>
          <p:blipFill>
            <a:blip r:embed="rId8"/>
            <a:stretch>
              <a:fillRect/>
            </a:stretch>
          </p:blipFill>
          <p:spPr>
            <a:xfrm>
              <a:off x="3360" y="9313783"/>
              <a:ext cx="10870464" cy="1224576"/>
            </a:xfrm>
            <a:prstGeom prst="rect">
              <a:avLst/>
            </a:prstGeom>
            <a:ln w="25400" cap="flat">
              <a:solidFill>
                <a:srgbClr val="000000"/>
              </a:solidFill>
              <a:prstDash val="solid"/>
              <a:miter lim="400000"/>
            </a:ln>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Raggruppa"/>
          <p:cNvGrpSpPr/>
          <p:nvPr/>
        </p:nvGrpSpPr>
        <p:grpSpPr>
          <a:xfrm>
            <a:off x="419377" y="3673057"/>
            <a:ext cx="14269637" cy="8335538"/>
            <a:chOff x="0" y="0"/>
            <a:chExt cx="14269635" cy="8335537"/>
          </a:xfrm>
        </p:grpSpPr>
        <p:pic>
          <p:nvPicPr>
            <p:cNvPr id="216" name="Screenshot 2024-02-17 alle 12.48.12.png" descr="Screenshot 2024-02-17 alle 12.48.12.png"/>
            <p:cNvPicPr>
              <a:picLocks noChangeAspect="1"/>
            </p:cNvPicPr>
            <p:nvPr/>
          </p:nvPicPr>
          <p:blipFill>
            <a:blip r:embed="rId2"/>
            <a:stretch>
              <a:fillRect/>
            </a:stretch>
          </p:blipFill>
          <p:spPr>
            <a:xfrm>
              <a:off x="6920" y="1293882"/>
              <a:ext cx="14262716" cy="7041656"/>
            </a:xfrm>
            <a:prstGeom prst="rect">
              <a:avLst/>
            </a:prstGeom>
            <a:ln w="25400" cap="flat">
              <a:solidFill>
                <a:srgbClr val="000000"/>
              </a:solidFill>
              <a:prstDash val="solid"/>
              <a:miter lim="400000"/>
            </a:ln>
            <a:effectLst/>
          </p:spPr>
        </p:pic>
        <p:pic>
          <p:nvPicPr>
            <p:cNvPr id="217" name="Screenshot 2024-02-17 alle 12.55.16.png" descr="Screenshot 2024-02-17 alle 12.55.16.png"/>
            <p:cNvPicPr>
              <a:picLocks noChangeAspect="1"/>
            </p:cNvPicPr>
            <p:nvPr/>
          </p:nvPicPr>
          <p:blipFill>
            <a:blip r:embed="rId3"/>
            <a:stretch>
              <a:fillRect/>
            </a:stretch>
          </p:blipFill>
          <p:spPr>
            <a:xfrm>
              <a:off x="0" y="0"/>
              <a:ext cx="8843645" cy="985007"/>
            </a:xfrm>
            <a:prstGeom prst="rect">
              <a:avLst/>
            </a:prstGeom>
            <a:ln w="25400" cap="flat">
              <a:solidFill>
                <a:srgbClr val="000000"/>
              </a:solidFill>
              <a:prstDash val="solid"/>
              <a:miter lim="400000"/>
            </a:ln>
            <a:effectLst/>
          </p:spPr>
        </p:pic>
      </p:grpSp>
      <p:sp>
        <p:nvSpPr>
          <p:cNvPr id="219" name="Dichiarazione variabili e Init()"/>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1E98FD"/>
                    </a:gs>
                    <a:gs pos="100000">
                      <a:srgbClr val="FF00F7"/>
                    </a:gs>
                  </a:gsLst>
                  <a:lin ang="3960000" scaled="0"/>
                </a:gradFill>
              </a:defRPr>
            </a:lvl1pPr>
          </a:lstStyle>
          <a:p>
            <a:r>
              <a:t>Dichiarazione variabili e Init()</a:t>
            </a:r>
          </a:p>
        </p:txBody>
      </p:sp>
      <p:sp>
        <p:nvSpPr>
          <p:cNvPr id="220" name="La matrice di partenza, letta dal file ‘Input.txt’,  è suddivisa sull’asse delle ascisse e delle ordinate in base al partizionamento presente nel file ‘Configuration.txt’."/>
          <p:cNvSpPr txBox="1">
            <a:spLocks noGrp="1"/>
          </p:cNvSpPr>
          <p:nvPr>
            <p:ph type="body" sz="quarter" idx="1"/>
          </p:nvPr>
        </p:nvSpPr>
        <p:spPr>
          <a:xfrm>
            <a:off x="24962614" y="2486077"/>
            <a:ext cx="9811171" cy="2514915"/>
          </a:xfrm>
          <a:prstGeom prst="rect">
            <a:avLst/>
          </a:prstGeom>
        </p:spPr>
        <p:txBody>
          <a:bodyPr/>
          <a:lstStyle>
            <a:lvl1pPr marL="0" indent="0">
              <a:buClrTx/>
              <a:buSzTx/>
              <a:buNone/>
              <a:defRPr sz="3500"/>
            </a:lvl1pPr>
          </a:lstStyle>
          <a:p>
            <a:r>
              <a:t>La matrice di partenza, letta dal file ‘Input.txt’,  è suddivisa sull’asse delle ascisse e delle ordinate in base al partizionamento presente nel file ‘Configuration.txt’. </a:t>
            </a:r>
          </a:p>
        </p:txBody>
      </p:sp>
      <p:sp>
        <p:nvSpPr>
          <p:cNvPr id="221" name="Ogni processo avrà un singolo blocco da gestire, quindi una sottomatrice le cui righe e colonne saranno rispettivamente:…"/>
          <p:cNvSpPr txBox="1"/>
          <p:nvPr/>
        </p:nvSpPr>
        <p:spPr>
          <a:xfrm>
            <a:off x="24930839" y="5066031"/>
            <a:ext cx="9811171" cy="7950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2438400">
              <a:spcBef>
                <a:spcPts val="2400"/>
              </a:spcBef>
              <a:defRPr sz="3500"/>
            </a:pPr>
            <a:r>
              <a:t>Ogni processo avrà un singolo blocco da gestire, quindi una sottomatrice le cui righe e colonne saranno rispettivamente:</a:t>
            </a:r>
          </a:p>
          <a:p>
            <a:pPr marL="407458" indent="-407458" algn="l" defTabSz="2438400">
              <a:spcBef>
                <a:spcPts val="2400"/>
              </a:spcBef>
              <a:buClr>
                <a:srgbClr val="000000"/>
              </a:buClr>
              <a:buSzPct val="100000"/>
              <a:buChar char="-"/>
              <a:defRPr sz="3500"/>
            </a:pPr>
            <a:r>
              <a:t>(NROWS / partizione_y) -&gt; righe</a:t>
            </a:r>
          </a:p>
          <a:p>
            <a:pPr marL="407458" indent="-407458" algn="l" defTabSz="2438400">
              <a:spcBef>
                <a:spcPts val="2400"/>
              </a:spcBef>
              <a:buClr>
                <a:srgbClr val="000000"/>
              </a:buClr>
              <a:buSzPct val="100000"/>
              <a:buChar char="-"/>
              <a:defRPr sz="3500"/>
            </a:pPr>
            <a:r>
              <a:t>(NCOLS / partizione_x) -&gt; colonne. </a:t>
            </a:r>
          </a:p>
          <a:p>
            <a:pPr algn="l" defTabSz="2438400">
              <a:spcBef>
                <a:spcPts val="2400"/>
              </a:spcBef>
              <a:defRPr sz="3500"/>
            </a:pPr>
            <a:r>
              <a:t>Gli ultimi processi, nel caso in cui la divisione di cui sopra ha resto diverso da 0, avranno righe e/o colonne in più.</a:t>
            </a:r>
          </a:p>
          <a:p>
            <a:pPr algn="l" defTabSz="2438400">
              <a:spcBef>
                <a:spcPts val="2400"/>
              </a:spcBef>
              <a:defRPr sz="3500"/>
            </a:pPr>
            <a:r>
              <a:t>Inoltre, ogni processo crea la propria matrice di lettura (readM) e scrittura (writeM) con incluse le righe e colonne fantasma.</a:t>
            </a:r>
          </a:p>
        </p:txBody>
      </p:sp>
      <p:sp>
        <p:nvSpPr>
          <p:cNvPr id="222" name="Nel primo doppio ciclo di for inizializziamo a 0 tutte le celle di writeM e readM, accedendovi tramite la macro m(i,j).…"/>
          <p:cNvSpPr txBox="1"/>
          <p:nvPr/>
        </p:nvSpPr>
        <p:spPr>
          <a:xfrm>
            <a:off x="14990841" y="3695937"/>
            <a:ext cx="8869046" cy="5774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400">
              <a:spcBef>
                <a:spcPts val="2400"/>
              </a:spcBef>
              <a:defRPr sz="3500"/>
            </a:pPr>
            <a:r>
              <a:t>Nel primo doppio ciclo di for inizializziamo a 0 tutte le celle di writeM e readM, accedendovi tramite la macro m(i,j).</a:t>
            </a:r>
          </a:p>
          <a:p>
            <a:pPr algn="l" defTabSz="2438400">
              <a:spcBef>
                <a:spcPts val="2400"/>
              </a:spcBef>
              <a:defRPr sz="3500"/>
            </a:pPr>
            <a:r>
              <a:t>Nel secondo doppio ciclo di for copiamo nella readM e nella writeM il blocco ricavato dalla matrice di partenza tramite la macro v(ii,jj), escludendo righe/colonne fantasma.</a:t>
            </a:r>
          </a:p>
        </p:txBody>
      </p:sp>
      <p:sp>
        <p:nvSpPr>
          <p:cNvPr id="223" name="Rettangolo"/>
          <p:cNvSpPr/>
          <p:nvPr/>
        </p:nvSpPr>
        <p:spPr>
          <a:xfrm>
            <a:off x="1943100" y="5765800"/>
            <a:ext cx="9146084" cy="2737743"/>
          </a:xfrm>
          <a:prstGeom prst="rect">
            <a:avLst/>
          </a:prstGeom>
          <a:ln w="50800">
            <a:solidFill>
              <a:srgbClr val="00F900"/>
            </a:solidFill>
            <a:miter lim="400000"/>
          </a:ln>
        </p:spPr>
        <p:txBody>
          <a:bodyPr lIns="50800" tIns="50800" rIns="50800" bIns="50800" anchor="ctr"/>
          <a:lstStyle/>
          <a:p>
            <a:pPr defTabSz="457200">
              <a:defRPr sz="3200">
                <a:latin typeface="Graphik-Medium"/>
                <a:ea typeface="Graphik-Medium"/>
                <a:cs typeface="Graphik-Medium"/>
                <a:sym typeface="Graphik Medium"/>
              </a:defRPr>
            </a:pPr>
            <a:endParaRPr/>
          </a:p>
        </p:txBody>
      </p:sp>
      <p:sp>
        <p:nvSpPr>
          <p:cNvPr id="224" name="Rettangolo"/>
          <p:cNvSpPr/>
          <p:nvPr/>
        </p:nvSpPr>
        <p:spPr>
          <a:xfrm>
            <a:off x="1943100" y="8813800"/>
            <a:ext cx="12455426" cy="2737743"/>
          </a:xfrm>
          <a:prstGeom prst="rect">
            <a:avLst/>
          </a:prstGeom>
          <a:ln w="50800">
            <a:solidFill>
              <a:srgbClr val="00F900"/>
            </a:solidFill>
            <a:miter lim="400000"/>
          </a:ln>
        </p:spPr>
        <p:txBody>
          <a:bodyPr lIns="50800" tIns="50800" rIns="50800" bIns="50800" anchor="ctr"/>
          <a:lstStyle/>
          <a:p>
            <a:pPr defTabSz="457200">
              <a:defRPr sz="3200">
                <a:latin typeface="Graphik-Medium"/>
                <a:ea typeface="Graphik-Medium"/>
                <a:cs typeface="Graphik-Medium"/>
                <a:sym typeface="Graphik Medium"/>
              </a:defRPr>
            </a:pPr>
            <a:endParaRPr/>
          </a:p>
        </p:txBody>
      </p:sp>
      <p:pic>
        <p:nvPicPr>
          <p:cNvPr id="225" name="Screenshot 2024-02-17 alle 12.22.03.png" descr="Screenshot 2024-02-17 alle 12.22.03.png"/>
          <p:cNvPicPr>
            <a:picLocks noChangeAspect="1"/>
          </p:cNvPicPr>
          <p:nvPr/>
        </p:nvPicPr>
        <p:blipFill>
          <a:blip r:embed="rId4"/>
          <a:stretch>
            <a:fillRect/>
          </a:stretch>
        </p:blipFill>
        <p:spPr>
          <a:xfrm>
            <a:off x="1263650" y="14528800"/>
            <a:ext cx="9417238" cy="9459092"/>
          </a:xfrm>
          <a:prstGeom prst="rect">
            <a:avLst/>
          </a:prstGeom>
          <a:ln w="12700">
            <a:miter lim="400000"/>
          </a:ln>
        </p:spPr>
      </p:pic>
      <p:sp>
        <p:nvSpPr>
          <p:cNvPr id="226" name="Border Exchange"/>
          <p:cNvSpPr txBox="1"/>
          <p:nvPr/>
        </p:nvSpPr>
        <p:spPr>
          <a:xfrm>
            <a:off x="1270000" y="-22352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Border Exchange</a:t>
            </a:r>
          </a:p>
        </p:txBody>
      </p:sp>
      <p:sp>
        <p:nvSpPr>
          <p:cNvPr id="227" name="Lo scambio dei bordi avviene nella funzione exchBord() in cui il rispettivo processo manda:…"/>
          <p:cNvSpPr txBox="1"/>
          <p:nvPr/>
        </p:nvSpPr>
        <p:spPr>
          <a:xfrm>
            <a:off x="11176000" y="14632685"/>
            <a:ext cx="12343213" cy="10458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400">
              <a:spcBef>
                <a:spcPts val="2400"/>
              </a:spcBef>
              <a:defRPr sz="4800"/>
            </a:pPr>
            <a:r>
              <a:t>Lo scambio dei bordi avviene nella funzione exchBord() in cui il rispettivo processo manda:</a:t>
            </a:r>
          </a:p>
          <a:p>
            <a:pPr marL="558800" indent="-558800" algn="l" defTabSz="2438400">
              <a:spcBef>
                <a:spcPts val="2400"/>
              </a:spcBef>
              <a:buClr>
                <a:srgbClr val="000000"/>
              </a:buClr>
              <a:buSzPct val="100000"/>
              <a:buChar char="-"/>
              <a:defRPr sz="4800"/>
            </a:pPr>
            <a:r>
              <a:t>ai vicini di sinistra e destra rispettivamente readM[m(1,1)] e readM[m(1, colsWithoutGhost)] (la colonna con indice 1 e la colonna con indice colsWithoutGhost).</a:t>
            </a:r>
          </a:p>
          <a:p>
            <a:pPr marL="558800" indent="-558800" algn="l" defTabSz="2438400">
              <a:spcBef>
                <a:spcPts val="2400"/>
              </a:spcBef>
              <a:buClr>
                <a:srgbClr val="000000"/>
              </a:buClr>
              <a:buSzPct val="100000"/>
              <a:buChar char="-"/>
              <a:defRPr sz="4800"/>
            </a:pPr>
            <a:r>
              <a:t>ai vicini superiore e inferiore read[m(1,1)] e readM[m(rowswithoutGhost, 1)] (la riga con indice 1 e la riga con indice rowswithoutGhost).</a:t>
            </a:r>
          </a:p>
        </p:txBody>
      </p:sp>
      <p:grpSp>
        <p:nvGrpSpPr>
          <p:cNvPr id="231" name="Raggruppa"/>
          <p:cNvGrpSpPr/>
          <p:nvPr/>
        </p:nvGrpSpPr>
        <p:grpSpPr>
          <a:xfrm>
            <a:off x="-11648687" y="2304539"/>
            <a:ext cx="10873824" cy="10538360"/>
            <a:chOff x="0" y="0"/>
            <a:chExt cx="10873823" cy="10538358"/>
          </a:xfrm>
        </p:grpSpPr>
        <p:pic>
          <p:nvPicPr>
            <p:cNvPr id="228" name="Screenshot 2024-02-18 alle 16.09.52.png" descr="Screenshot 2024-02-18 alle 16.09.52.png"/>
            <p:cNvPicPr>
              <a:picLocks noChangeAspect="1"/>
            </p:cNvPicPr>
            <p:nvPr/>
          </p:nvPicPr>
          <p:blipFill>
            <a:blip r:embed="rId5"/>
            <a:stretch>
              <a:fillRect/>
            </a:stretch>
          </p:blipFill>
          <p:spPr>
            <a:xfrm>
              <a:off x="0" y="0"/>
              <a:ext cx="7752045" cy="8128524"/>
            </a:xfrm>
            <a:prstGeom prst="rect">
              <a:avLst/>
            </a:prstGeom>
            <a:ln w="25400" cap="flat">
              <a:solidFill>
                <a:srgbClr val="000000"/>
              </a:solidFill>
              <a:prstDash val="solid"/>
              <a:miter lim="400000"/>
            </a:ln>
            <a:effectLst/>
          </p:spPr>
        </p:pic>
        <p:pic>
          <p:nvPicPr>
            <p:cNvPr id="229" name="Screenshot 2024-02-18 alle 16.11.08.png" descr="Screenshot 2024-02-18 alle 16.11.08.png"/>
            <p:cNvPicPr>
              <a:picLocks noChangeAspect="1"/>
            </p:cNvPicPr>
            <p:nvPr/>
          </p:nvPicPr>
          <p:blipFill>
            <a:blip r:embed="rId6"/>
            <a:stretch>
              <a:fillRect/>
            </a:stretch>
          </p:blipFill>
          <p:spPr>
            <a:xfrm>
              <a:off x="705" y="8117191"/>
              <a:ext cx="7750634" cy="1196654"/>
            </a:xfrm>
            <a:prstGeom prst="rect">
              <a:avLst/>
            </a:prstGeom>
            <a:ln w="25400" cap="flat">
              <a:solidFill>
                <a:srgbClr val="000000"/>
              </a:solidFill>
              <a:prstDash val="solid"/>
              <a:miter lim="400000"/>
            </a:ln>
            <a:effectLst/>
          </p:spPr>
        </p:pic>
        <p:pic>
          <p:nvPicPr>
            <p:cNvPr id="230" name="Screenshot 2024-02-18 alle 16.11.52.png" descr="Screenshot 2024-02-18 alle 16.11.52.png"/>
            <p:cNvPicPr>
              <a:picLocks noChangeAspect="1"/>
            </p:cNvPicPr>
            <p:nvPr/>
          </p:nvPicPr>
          <p:blipFill>
            <a:blip r:embed="rId7"/>
            <a:stretch>
              <a:fillRect/>
            </a:stretch>
          </p:blipFill>
          <p:spPr>
            <a:xfrm>
              <a:off x="3360" y="9313783"/>
              <a:ext cx="10870464" cy="1224576"/>
            </a:xfrm>
            <a:prstGeom prst="rect">
              <a:avLst/>
            </a:prstGeom>
            <a:ln w="25400" cap="flat">
              <a:solidFill>
                <a:srgbClr val="000000"/>
              </a:solidFill>
              <a:prstDash val="solid"/>
              <a:miter lim="400000"/>
            </a:ln>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ppt_w</p:attrName>
                                        </p:attrNameLst>
                                      </p:cBhvr>
                                      <p:tavLst>
                                        <p:tav tm="0">
                                          <p:val>
                                            <p:fltVal val="0"/>
                                          </p:val>
                                        </p:tav>
                                        <p:tav tm="100000">
                                          <p:val>
                                            <p:strVal val="#ppt_w"/>
                                          </p:val>
                                        </p:tav>
                                      </p:tavLst>
                                    </p:anim>
                                    <p:anim calcmode="lin" valueType="num">
                                      <p:cBhvr>
                                        <p:cTn id="8" dur="1000" fill="hold"/>
                                        <p:tgtEl>
                                          <p:spTgt spid="22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fill="hold" grpId="2" nodeType="clickEffect">
                                  <p:stCondLst>
                                    <p:cond delay="0"/>
                                  </p:stCondLst>
                                  <p:iterate>
                                    <p:tmAbs val="0"/>
                                  </p:iterate>
                                  <p:childTnLst>
                                    <p:animEffect transition="out" filter="fade">
                                      <p:cBhvr>
                                        <p:cTn id="12" dur="1000" fill="hold"/>
                                        <p:tgtEl>
                                          <p:spTgt spid="223"/>
                                        </p:tgtEl>
                                      </p:cBhvr>
                                    </p:animEffect>
                                    <p:set>
                                      <p:cBhvr>
                                        <p:cTn id="13" fill="hold">
                                          <p:stCondLst>
                                            <p:cond delay="999"/>
                                          </p:stCondLst>
                                        </p:cTn>
                                        <p:tgtEl>
                                          <p:spTgt spid="22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3" nodeType="clickEffect">
                                  <p:stCondLst>
                                    <p:cond delay="0"/>
                                  </p:stCondLst>
                                  <p:iterate>
                                    <p:tmAbs val="0"/>
                                  </p:iterate>
                                  <p:childTnLst>
                                    <p:set>
                                      <p:cBhvr>
                                        <p:cTn id="17" fill="hold"/>
                                        <p:tgtEl>
                                          <p:spTgt spid="224"/>
                                        </p:tgtEl>
                                        <p:attrNameLst>
                                          <p:attrName>style.visibility</p:attrName>
                                        </p:attrNameLst>
                                      </p:cBhvr>
                                      <p:to>
                                        <p:strVal val="visible"/>
                                      </p:to>
                                    </p:set>
                                    <p:anim calcmode="lin" valueType="num">
                                      <p:cBhvr>
                                        <p:cTn id="18" dur="1000" fill="hold"/>
                                        <p:tgtEl>
                                          <p:spTgt spid="224"/>
                                        </p:tgtEl>
                                        <p:attrNameLst>
                                          <p:attrName>ppt_w</p:attrName>
                                        </p:attrNameLst>
                                      </p:cBhvr>
                                      <p:tavLst>
                                        <p:tav tm="0">
                                          <p:val>
                                            <p:fltVal val="0"/>
                                          </p:val>
                                        </p:tav>
                                        <p:tav tm="100000">
                                          <p:val>
                                            <p:strVal val="#ppt_w"/>
                                          </p:val>
                                        </p:tav>
                                      </p:tavLst>
                                    </p:anim>
                                    <p:anim calcmode="lin" valueType="num">
                                      <p:cBhvr>
                                        <p:cTn id="19" dur="1000" fill="hold"/>
                                        <p:tgtEl>
                                          <p:spTgt spid="224"/>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fill="hold" grpId="4" nodeType="clickEffect">
                                  <p:stCondLst>
                                    <p:cond delay="0"/>
                                  </p:stCondLst>
                                  <p:iterate>
                                    <p:tmAbs val="0"/>
                                  </p:iterate>
                                  <p:childTnLst>
                                    <p:animEffect transition="out" filter="fade">
                                      <p:cBhvr>
                                        <p:cTn id="23" dur="1000" fill="hold"/>
                                        <p:tgtEl>
                                          <p:spTgt spid="224"/>
                                        </p:tgtEl>
                                      </p:cBhvr>
                                    </p:animEffect>
                                    <p:set>
                                      <p:cBhvr>
                                        <p:cTn id="24" fill="hold">
                                          <p:stCondLst>
                                            <p:cond delay="999"/>
                                          </p:stCondLst>
                                        </p:cTn>
                                        <p:tgtEl>
                                          <p:spTgt spid="2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P spid="223" grpId="2" animBg="1" advAuto="0"/>
      <p:bldP spid="224" grpId="3" animBg="1" advAuto="0"/>
      <p:bldP spid="224"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Dichiarazione variabili e Init()"/>
          <p:cNvSpPr txBox="1">
            <a:spLocks noGrp="1"/>
          </p:cNvSpPr>
          <p:nvPr>
            <p:ph type="title"/>
          </p:nvPr>
        </p:nvSpPr>
        <p:spPr>
          <a:xfrm>
            <a:off x="1270000" y="-2362200"/>
            <a:ext cx="21844000" cy="1557437"/>
          </a:xfrm>
          <a:prstGeom prst="rect">
            <a:avLst/>
          </a:prstGeom>
        </p:spPr>
        <p:txBody>
          <a:bodyPr/>
          <a:lstStyle>
            <a:lvl1pPr defTabSz="1804370">
              <a:lnSpc>
                <a:spcPct val="90000"/>
              </a:lnSpc>
              <a:defRPr sz="8584" spc="-257">
                <a:gradFill flip="none" rotWithShape="1">
                  <a:gsLst>
                    <a:gs pos="0">
                      <a:srgbClr val="1E98FD"/>
                    </a:gs>
                    <a:gs pos="100000">
                      <a:srgbClr val="FF00F7"/>
                    </a:gs>
                  </a:gsLst>
                  <a:lin ang="3960000" scaled="0"/>
                </a:gradFill>
              </a:defRPr>
            </a:lvl1pPr>
          </a:lstStyle>
          <a:p>
            <a:r>
              <a:t>Dichiarazione variabili e Init()</a:t>
            </a:r>
          </a:p>
        </p:txBody>
      </p:sp>
      <p:sp>
        <p:nvSpPr>
          <p:cNvPr id="234" name="Nel primo doppio ciclo di for inizializziamo a 0 tutte le celle di writeM e readM, accedendovi tramite la macro m(i,j).…"/>
          <p:cNvSpPr txBox="1"/>
          <p:nvPr/>
        </p:nvSpPr>
        <p:spPr>
          <a:xfrm>
            <a:off x="25150841" y="3695937"/>
            <a:ext cx="8869046" cy="5774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400">
              <a:spcBef>
                <a:spcPts val="2400"/>
              </a:spcBef>
              <a:defRPr sz="3500"/>
            </a:pPr>
            <a:r>
              <a:t>Nel primo doppio ciclo di for inizializziamo a 0 tutte le celle di writeM e readM, accedendovi tramite la macro m(i,j).</a:t>
            </a:r>
          </a:p>
          <a:p>
            <a:pPr algn="l" defTabSz="2438400">
              <a:spcBef>
                <a:spcPts val="2400"/>
              </a:spcBef>
              <a:defRPr sz="3500"/>
            </a:pPr>
            <a:r>
              <a:t>Nel secondo doppio ciclo di for copiamo nella readM e nella writeM il blocco ricavato dalla matrice di partenza tramite la macro v(ii,jj), escludendo righe/colonne fantasma.</a:t>
            </a:r>
          </a:p>
        </p:txBody>
      </p:sp>
      <p:grpSp>
        <p:nvGrpSpPr>
          <p:cNvPr id="237" name="Raggruppa"/>
          <p:cNvGrpSpPr/>
          <p:nvPr/>
        </p:nvGrpSpPr>
        <p:grpSpPr>
          <a:xfrm>
            <a:off x="-15201623" y="3673057"/>
            <a:ext cx="14269637" cy="8335538"/>
            <a:chOff x="0" y="0"/>
            <a:chExt cx="14269635" cy="8335537"/>
          </a:xfrm>
        </p:grpSpPr>
        <p:pic>
          <p:nvPicPr>
            <p:cNvPr id="235" name="Screenshot 2024-02-17 alle 12.48.12.png" descr="Screenshot 2024-02-17 alle 12.48.12.png"/>
            <p:cNvPicPr>
              <a:picLocks noChangeAspect="1"/>
            </p:cNvPicPr>
            <p:nvPr/>
          </p:nvPicPr>
          <p:blipFill>
            <a:blip r:embed="rId2"/>
            <a:stretch>
              <a:fillRect/>
            </a:stretch>
          </p:blipFill>
          <p:spPr>
            <a:xfrm>
              <a:off x="6920" y="1293882"/>
              <a:ext cx="14262716" cy="7041656"/>
            </a:xfrm>
            <a:prstGeom prst="rect">
              <a:avLst/>
            </a:prstGeom>
            <a:ln w="25400" cap="flat">
              <a:solidFill>
                <a:srgbClr val="000000"/>
              </a:solidFill>
              <a:prstDash val="solid"/>
              <a:miter lim="400000"/>
            </a:ln>
            <a:effectLst/>
          </p:spPr>
        </p:pic>
        <p:pic>
          <p:nvPicPr>
            <p:cNvPr id="236" name="Screenshot 2024-02-17 alle 12.55.16.png" descr="Screenshot 2024-02-17 alle 12.55.16.png"/>
            <p:cNvPicPr>
              <a:picLocks noChangeAspect="1"/>
            </p:cNvPicPr>
            <p:nvPr/>
          </p:nvPicPr>
          <p:blipFill>
            <a:blip r:embed="rId3"/>
            <a:stretch>
              <a:fillRect/>
            </a:stretch>
          </p:blipFill>
          <p:spPr>
            <a:xfrm>
              <a:off x="0" y="0"/>
              <a:ext cx="8843645" cy="985007"/>
            </a:xfrm>
            <a:prstGeom prst="rect">
              <a:avLst/>
            </a:prstGeom>
            <a:ln w="25400" cap="flat">
              <a:solidFill>
                <a:srgbClr val="000000"/>
              </a:solidFill>
              <a:prstDash val="solid"/>
              <a:miter lim="400000"/>
            </a:ln>
            <a:effectLst/>
          </p:spPr>
        </p:pic>
      </p:grpSp>
      <p:sp>
        <p:nvSpPr>
          <p:cNvPr id="238" name="Border Exchange"/>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Border Exchange</a:t>
            </a:r>
          </a:p>
        </p:txBody>
      </p:sp>
      <p:pic>
        <p:nvPicPr>
          <p:cNvPr id="239" name="Screenshot 2024-02-17 alle 12.22.03.png" descr="Screenshot 2024-02-17 alle 12.22.03.png"/>
          <p:cNvPicPr>
            <a:picLocks noChangeAspect="1"/>
          </p:cNvPicPr>
          <p:nvPr/>
        </p:nvPicPr>
        <p:blipFill>
          <a:blip r:embed="rId4"/>
          <a:stretch>
            <a:fillRect/>
          </a:stretch>
        </p:blipFill>
        <p:spPr>
          <a:xfrm>
            <a:off x="1263650" y="2717800"/>
            <a:ext cx="9417238" cy="9459092"/>
          </a:xfrm>
          <a:prstGeom prst="rect">
            <a:avLst/>
          </a:prstGeom>
          <a:ln w="12700">
            <a:miter lim="400000"/>
          </a:ln>
        </p:spPr>
      </p:pic>
      <p:sp>
        <p:nvSpPr>
          <p:cNvPr id="240" name="Lo scambio dei bordi avviene nella funzione exchBord() in cui il rispettivo processo manda:…"/>
          <p:cNvSpPr txBox="1"/>
          <p:nvPr/>
        </p:nvSpPr>
        <p:spPr>
          <a:xfrm>
            <a:off x="11176000" y="2313686"/>
            <a:ext cx="12343213" cy="10458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400">
              <a:spcBef>
                <a:spcPts val="2400"/>
              </a:spcBef>
              <a:defRPr sz="4800"/>
            </a:pPr>
            <a:r>
              <a:t>Lo scambio dei bordi avviene nella funzione exchBord() in cui il rispettivo processo manda:</a:t>
            </a:r>
          </a:p>
          <a:p>
            <a:pPr marL="558800" indent="-558800" algn="l" defTabSz="2438400">
              <a:spcBef>
                <a:spcPts val="2400"/>
              </a:spcBef>
              <a:buClr>
                <a:srgbClr val="000000"/>
              </a:buClr>
              <a:buSzPct val="100000"/>
              <a:buChar char="-"/>
              <a:defRPr sz="4800"/>
            </a:pPr>
            <a:r>
              <a:t>ai vicini di sinistra e destra rispettivamente readM[m(1,1)] e readM[m(1, colsWithoutGhost)] (la colonna con indice 1 e la colonna con indice colsWithoutGhost).</a:t>
            </a:r>
          </a:p>
          <a:p>
            <a:pPr marL="558800" indent="-558800" algn="l" defTabSz="2438400">
              <a:spcBef>
                <a:spcPts val="2400"/>
              </a:spcBef>
              <a:buClr>
                <a:srgbClr val="000000"/>
              </a:buClr>
              <a:buSzPct val="100000"/>
              <a:buChar char="-"/>
              <a:defRPr sz="4800"/>
            </a:pPr>
            <a:r>
              <a:t>ai vicini superiore e inferiore read[m(1,1)] e readM[m(rowswithoutGhost, 1)] (la riga con indice 1 e la riga con indice rowswithoutGhost).</a:t>
            </a:r>
          </a:p>
        </p:txBody>
      </p:sp>
      <p:pic>
        <p:nvPicPr>
          <p:cNvPr id="241" name="Screenshot 2024-02-18 alle 11.39.59.png" descr="Screenshot 2024-02-18 alle 11.39.59.png"/>
          <p:cNvPicPr>
            <a:picLocks noChangeAspect="1"/>
          </p:cNvPicPr>
          <p:nvPr/>
        </p:nvPicPr>
        <p:blipFill>
          <a:blip r:embed="rId5">
            <a:alphaModFix amt="0"/>
          </a:blip>
          <a:stretch>
            <a:fillRect/>
          </a:stretch>
        </p:blipFill>
        <p:spPr>
          <a:xfrm>
            <a:off x="692425" y="2181515"/>
            <a:ext cx="3547941" cy="3525051"/>
          </a:xfrm>
          <a:prstGeom prst="rect">
            <a:avLst/>
          </a:prstGeom>
          <a:ln w="12700">
            <a:miter lim="400000"/>
          </a:ln>
        </p:spPr>
      </p:pic>
      <p:pic>
        <p:nvPicPr>
          <p:cNvPr id="242" name="Screenshot 2024-02-18 alle 11.39.59.png" descr="Screenshot 2024-02-18 alle 11.39.59.png"/>
          <p:cNvPicPr>
            <a:picLocks noChangeAspect="1"/>
          </p:cNvPicPr>
          <p:nvPr/>
        </p:nvPicPr>
        <p:blipFill>
          <a:blip r:embed="rId5">
            <a:alphaModFix amt="0"/>
          </a:blip>
          <a:stretch>
            <a:fillRect/>
          </a:stretch>
        </p:blipFill>
        <p:spPr>
          <a:xfrm>
            <a:off x="692425" y="2181515"/>
            <a:ext cx="3547941" cy="3525051"/>
          </a:xfrm>
          <a:prstGeom prst="rect">
            <a:avLst/>
          </a:prstGeom>
          <a:ln w="12700">
            <a:miter lim="400000"/>
          </a:ln>
        </p:spPr>
      </p:pic>
      <p:pic>
        <p:nvPicPr>
          <p:cNvPr id="243" name="Screenshot 2024-02-18 alle 12.05.25.png" descr="Screenshot 2024-02-18 alle 12.05.25.png"/>
          <p:cNvPicPr>
            <a:picLocks noChangeAspect="1"/>
          </p:cNvPicPr>
          <p:nvPr/>
        </p:nvPicPr>
        <p:blipFill>
          <a:blip r:embed="rId6"/>
          <a:stretch>
            <a:fillRect/>
          </a:stretch>
        </p:blipFill>
        <p:spPr>
          <a:xfrm>
            <a:off x="5657239" y="15125758"/>
            <a:ext cx="18536775" cy="7933356"/>
          </a:xfrm>
          <a:prstGeom prst="rect">
            <a:avLst/>
          </a:prstGeom>
          <a:ln w="25400">
            <a:solidFill>
              <a:srgbClr val="000000"/>
            </a:solidFill>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rder Exchange"/>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Border Exchange</a:t>
            </a:r>
          </a:p>
        </p:txBody>
      </p:sp>
      <p:pic>
        <p:nvPicPr>
          <p:cNvPr id="246" name="Screenshot 2024-02-17 alle 12.22.03.png" descr="Screenshot 2024-02-17 alle 12.22.03.png"/>
          <p:cNvPicPr>
            <a:picLocks noChangeAspect="1"/>
          </p:cNvPicPr>
          <p:nvPr/>
        </p:nvPicPr>
        <p:blipFill>
          <a:blip r:embed="rId2"/>
          <a:stretch>
            <a:fillRect/>
          </a:stretch>
        </p:blipFill>
        <p:spPr>
          <a:xfrm>
            <a:off x="1263650" y="2717800"/>
            <a:ext cx="2806604" cy="2819078"/>
          </a:xfrm>
          <a:prstGeom prst="rect">
            <a:avLst/>
          </a:prstGeom>
          <a:ln w="12700">
            <a:miter lim="400000"/>
          </a:ln>
        </p:spPr>
      </p:pic>
      <p:sp>
        <p:nvSpPr>
          <p:cNvPr id="247" name="Lo scambio dei bordi avviene nella funzione exchBord() in cui il rispettivo processo manda:…"/>
          <p:cNvSpPr txBox="1"/>
          <p:nvPr/>
        </p:nvSpPr>
        <p:spPr>
          <a:xfrm>
            <a:off x="25781000" y="2313686"/>
            <a:ext cx="12343213" cy="10458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400">
              <a:spcBef>
                <a:spcPts val="2400"/>
              </a:spcBef>
              <a:defRPr sz="4800"/>
            </a:pPr>
            <a:r>
              <a:t>Lo scambio dei bordi avviene nella funzione exchBord() in cui il rispettivo processo manda:</a:t>
            </a:r>
          </a:p>
          <a:p>
            <a:pPr marL="558800" indent="-558800" algn="l" defTabSz="2438400">
              <a:spcBef>
                <a:spcPts val="2400"/>
              </a:spcBef>
              <a:buClr>
                <a:srgbClr val="000000"/>
              </a:buClr>
              <a:buSzPct val="100000"/>
              <a:buChar char="-"/>
              <a:defRPr sz="4800"/>
            </a:pPr>
            <a:r>
              <a:t>ai vicini di sinistra e destra rispettivamente readM[m(1,1)] e readM[m(1, colsWithoutGhost)] (la colonna con indice 1 e la colonna con indice colsWithoutGhost).</a:t>
            </a:r>
          </a:p>
          <a:p>
            <a:pPr marL="558800" indent="-558800" algn="l" defTabSz="2438400">
              <a:spcBef>
                <a:spcPts val="2400"/>
              </a:spcBef>
              <a:buClr>
                <a:srgbClr val="000000"/>
              </a:buClr>
              <a:buSzPct val="100000"/>
              <a:buChar char="-"/>
              <a:defRPr sz="4800"/>
            </a:pPr>
            <a:r>
              <a:t>ai vicini superiore e inferiore read[m(1,1)] e readM[m(rowswithoutGhost, 1)] (la riga con indice 1 e la riga con indice rowswithoutGhost).</a:t>
            </a:r>
          </a:p>
        </p:txBody>
      </p:sp>
      <p:pic>
        <p:nvPicPr>
          <p:cNvPr id="248" name="Screenshot 2024-02-18 alle 11.39.59.png" descr="Screenshot 2024-02-18 alle 11.39.59.png"/>
          <p:cNvPicPr>
            <a:picLocks noChangeAspect="1"/>
          </p:cNvPicPr>
          <p:nvPr/>
        </p:nvPicPr>
        <p:blipFill>
          <a:blip r:embed="rId3"/>
          <a:stretch>
            <a:fillRect/>
          </a:stretch>
        </p:blipFill>
        <p:spPr>
          <a:xfrm>
            <a:off x="404198" y="2181515"/>
            <a:ext cx="4853480" cy="4822167"/>
          </a:xfrm>
          <a:prstGeom prst="rect">
            <a:avLst/>
          </a:prstGeom>
          <a:ln w="12700">
            <a:miter lim="400000"/>
          </a:ln>
        </p:spPr>
      </p:pic>
      <p:pic>
        <p:nvPicPr>
          <p:cNvPr id="249" name="Screenshot 2024-02-18 alle 11.39.59.png" descr="Screenshot 2024-02-18 alle 11.39.59.png"/>
          <p:cNvPicPr>
            <a:picLocks noChangeAspect="1"/>
          </p:cNvPicPr>
          <p:nvPr/>
        </p:nvPicPr>
        <p:blipFill>
          <a:blip r:embed="rId3"/>
          <a:stretch>
            <a:fillRect/>
          </a:stretch>
        </p:blipFill>
        <p:spPr>
          <a:xfrm>
            <a:off x="404198" y="7449825"/>
            <a:ext cx="4853424" cy="4822112"/>
          </a:xfrm>
          <a:prstGeom prst="rect">
            <a:avLst/>
          </a:prstGeom>
          <a:ln w="12700">
            <a:miter lim="400000"/>
          </a:ln>
        </p:spPr>
      </p:pic>
      <p:pic>
        <p:nvPicPr>
          <p:cNvPr id="250" name="Screenshot 2024-02-18 alle 12.05.25.png" descr="Screenshot 2024-02-18 alle 12.05.25.png"/>
          <p:cNvPicPr>
            <a:picLocks noChangeAspect="1"/>
          </p:cNvPicPr>
          <p:nvPr/>
        </p:nvPicPr>
        <p:blipFill>
          <a:blip r:embed="rId4"/>
          <a:stretch>
            <a:fillRect/>
          </a:stretch>
        </p:blipFill>
        <p:spPr>
          <a:xfrm>
            <a:off x="5657239" y="3314758"/>
            <a:ext cx="18536775" cy="7933355"/>
          </a:xfrm>
          <a:prstGeom prst="rect">
            <a:avLst/>
          </a:prstGeom>
          <a:ln w="25400">
            <a:solidFill>
              <a:srgbClr val="000000"/>
            </a:solidFill>
            <a:miter lim="400000"/>
          </a:ln>
        </p:spPr>
      </p:pic>
      <p:sp>
        <p:nvSpPr>
          <p:cNvPr id="251" name="Rettangolo"/>
          <p:cNvSpPr/>
          <p:nvPr/>
        </p:nvSpPr>
        <p:spPr>
          <a:xfrm>
            <a:off x="6906938" y="3686602"/>
            <a:ext cx="9896469" cy="429715"/>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52" name="Rettangolo"/>
          <p:cNvSpPr/>
          <p:nvPr/>
        </p:nvSpPr>
        <p:spPr>
          <a:xfrm>
            <a:off x="1316671" y="3066577"/>
            <a:ext cx="728900" cy="3051909"/>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53" name="Rettangolo"/>
          <p:cNvSpPr/>
          <p:nvPr/>
        </p:nvSpPr>
        <p:spPr>
          <a:xfrm>
            <a:off x="4488339" y="8282383"/>
            <a:ext cx="728900" cy="3156917"/>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54" name="Rettangolo"/>
          <p:cNvSpPr/>
          <p:nvPr/>
        </p:nvSpPr>
        <p:spPr>
          <a:xfrm>
            <a:off x="6906938" y="7796658"/>
            <a:ext cx="14706332" cy="429715"/>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251"/>
                                        </p:tgtEl>
                                        <p:attrNameLst>
                                          <p:attrName>style.visibility</p:attrName>
                                        </p:attrNameLst>
                                      </p:cBhvr>
                                      <p:to>
                                        <p:strVal val="visible"/>
                                      </p:to>
                                    </p:set>
                                    <p:anim calcmode="lin" valueType="num">
                                      <p:cBhvr>
                                        <p:cTn id="7" dur="1000" fill="hold"/>
                                        <p:tgtEl>
                                          <p:spTgt spid="251"/>
                                        </p:tgtEl>
                                        <p:attrNameLst>
                                          <p:attrName>ppt_w</p:attrName>
                                        </p:attrNameLst>
                                      </p:cBhvr>
                                      <p:tavLst>
                                        <p:tav tm="0">
                                          <p:val>
                                            <p:fltVal val="0"/>
                                          </p:val>
                                        </p:tav>
                                        <p:tav tm="100000">
                                          <p:val>
                                            <p:strVal val="#ppt_w"/>
                                          </p:val>
                                        </p:tav>
                                      </p:tavLst>
                                    </p:anim>
                                    <p:anim calcmode="lin" valueType="num">
                                      <p:cBhvr>
                                        <p:cTn id="8" dur="1000" fill="hold"/>
                                        <p:tgtEl>
                                          <p:spTgt spid="25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252"/>
                                        </p:tgtEl>
                                        <p:attrNameLst>
                                          <p:attrName>style.visibility</p:attrName>
                                        </p:attrNameLst>
                                      </p:cBhvr>
                                      <p:to>
                                        <p:strVal val="visible"/>
                                      </p:to>
                                    </p:set>
                                    <p:anim calcmode="lin" valueType="num">
                                      <p:cBhvr>
                                        <p:cTn id="13" dur="1000" fill="hold"/>
                                        <p:tgtEl>
                                          <p:spTgt spid="252"/>
                                        </p:tgtEl>
                                        <p:attrNameLst>
                                          <p:attrName>ppt_w</p:attrName>
                                        </p:attrNameLst>
                                      </p:cBhvr>
                                      <p:tavLst>
                                        <p:tav tm="0">
                                          <p:val>
                                            <p:fltVal val="0"/>
                                          </p:val>
                                        </p:tav>
                                        <p:tav tm="100000">
                                          <p:val>
                                            <p:strVal val="#ppt_w"/>
                                          </p:val>
                                        </p:tav>
                                      </p:tavLst>
                                    </p:anim>
                                    <p:anim calcmode="lin" valueType="num">
                                      <p:cBhvr>
                                        <p:cTn id="14" dur="1000" fill="hold"/>
                                        <p:tgtEl>
                                          <p:spTgt spid="25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iterate>
                                    <p:tmAbs val="0"/>
                                  </p:iterate>
                                  <p:childTnLst>
                                    <p:set>
                                      <p:cBhvr>
                                        <p:cTn id="18" fill="hold"/>
                                        <p:tgtEl>
                                          <p:spTgt spid="253"/>
                                        </p:tgtEl>
                                        <p:attrNameLst>
                                          <p:attrName>style.visibility</p:attrName>
                                        </p:attrNameLst>
                                      </p:cBhvr>
                                      <p:to>
                                        <p:strVal val="visible"/>
                                      </p:to>
                                    </p:set>
                                    <p:anim calcmode="lin" valueType="num">
                                      <p:cBhvr>
                                        <p:cTn id="19" dur="1000" fill="hold"/>
                                        <p:tgtEl>
                                          <p:spTgt spid="253"/>
                                        </p:tgtEl>
                                        <p:attrNameLst>
                                          <p:attrName>ppt_w</p:attrName>
                                        </p:attrNameLst>
                                      </p:cBhvr>
                                      <p:tavLst>
                                        <p:tav tm="0">
                                          <p:val>
                                            <p:fltVal val="0"/>
                                          </p:val>
                                        </p:tav>
                                        <p:tav tm="100000">
                                          <p:val>
                                            <p:strVal val="#ppt_w"/>
                                          </p:val>
                                        </p:tav>
                                      </p:tavLst>
                                    </p:anim>
                                    <p:anim calcmode="lin" valueType="num">
                                      <p:cBhvr>
                                        <p:cTn id="20" dur="1000" fill="hold"/>
                                        <p:tgtEl>
                                          <p:spTgt spid="25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iterate>
                                    <p:tmAbs val="0"/>
                                  </p:iterate>
                                  <p:childTnLst>
                                    <p:set>
                                      <p:cBhvr>
                                        <p:cTn id="24" fill="hold"/>
                                        <p:tgtEl>
                                          <p:spTgt spid="254"/>
                                        </p:tgtEl>
                                        <p:attrNameLst>
                                          <p:attrName>style.visibility</p:attrName>
                                        </p:attrNameLst>
                                      </p:cBhvr>
                                      <p:to>
                                        <p:strVal val="visible"/>
                                      </p:to>
                                    </p:set>
                                    <p:anim calcmode="lin" valueType="num">
                                      <p:cBhvr>
                                        <p:cTn id="25" dur="1000" fill="hold"/>
                                        <p:tgtEl>
                                          <p:spTgt spid="254"/>
                                        </p:tgtEl>
                                        <p:attrNameLst>
                                          <p:attrName>ppt_w</p:attrName>
                                        </p:attrNameLst>
                                      </p:cBhvr>
                                      <p:tavLst>
                                        <p:tav tm="0">
                                          <p:val>
                                            <p:fltVal val="0"/>
                                          </p:val>
                                        </p:tav>
                                        <p:tav tm="100000">
                                          <p:val>
                                            <p:strVal val="#ppt_w"/>
                                          </p:val>
                                        </p:tav>
                                      </p:tavLst>
                                    </p:anim>
                                    <p:anim calcmode="lin" valueType="num">
                                      <p:cBhvr>
                                        <p:cTn id="26" dur="1000" fill="hold"/>
                                        <p:tgtEl>
                                          <p:spTgt spid="2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animBg="1" advAuto="0"/>
      <p:bldP spid="252" grpId="2" animBg="1" advAuto="0"/>
      <p:bldP spid="253" grpId="3" animBg="1" advAuto="0"/>
      <p:bldP spid="254"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Border Exchange"/>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Border Exchange</a:t>
            </a:r>
          </a:p>
        </p:txBody>
      </p:sp>
      <p:pic>
        <p:nvPicPr>
          <p:cNvPr id="257" name="Screenshot 2024-02-17 alle 12.22.03.png" descr="Screenshot 2024-02-17 alle 12.22.03.png"/>
          <p:cNvPicPr>
            <a:picLocks noChangeAspect="1"/>
          </p:cNvPicPr>
          <p:nvPr/>
        </p:nvPicPr>
        <p:blipFill>
          <a:blip r:embed="rId2"/>
          <a:stretch>
            <a:fillRect/>
          </a:stretch>
        </p:blipFill>
        <p:spPr>
          <a:xfrm>
            <a:off x="1263650" y="2717800"/>
            <a:ext cx="2806604" cy="2819078"/>
          </a:xfrm>
          <a:prstGeom prst="rect">
            <a:avLst/>
          </a:prstGeom>
          <a:ln w="12700">
            <a:miter lim="400000"/>
          </a:ln>
        </p:spPr>
      </p:pic>
      <p:pic>
        <p:nvPicPr>
          <p:cNvPr id="258" name="Screenshot 2024-02-18 alle 11.39.59.png" descr="Screenshot 2024-02-18 alle 11.39.59.png"/>
          <p:cNvPicPr>
            <a:picLocks noChangeAspect="1"/>
          </p:cNvPicPr>
          <p:nvPr/>
        </p:nvPicPr>
        <p:blipFill>
          <a:blip r:embed="rId3"/>
          <a:stretch>
            <a:fillRect/>
          </a:stretch>
        </p:blipFill>
        <p:spPr>
          <a:xfrm>
            <a:off x="404198" y="2181515"/>
            <a:ext cx="4853480" cy="4822167"/>
          </a:xfrm>
          <a:prstGeom prst="rect">
            <a:avLst/>
          </a:prstGeom>
          <a:ln w="12700">
            <a:miter lim="400000"/>
          </a:ln>
        </p:spPr>
      </p:pic>
      <p:pic>
        <p:nvPicPr>
          <p:cNvPr id="259" name="Screenshot 2024-02-18 alle 11.39.59.png" descr="Screenshot 2024-02-18 alle 11.39.59.png"/>
          <p:cNvPicPr>
            <a:picLocks noChangeAspect="1"/>
          </p:cNvPicPr>
          <p:nvPr/>
        </p:nvPicPr>
        <p:blipFill>
          <a:blip r:embed="rId3"/>
          <a:stretch>
            <a:fillRect/>
          </a:stretch>
        </p:blipFill>
        <p:spPr>
          <a:xfrm>
            <a:off x="404198" y="7449825"/>
            <a:ext cx="4853424" cy="4822112"/>
          </a:xfrm>
          <a:prstGeom prst="rect">
            <a:avLst/>
          </a:prstGeom>
          <a:ln w="12700">
            <a:miter lim="400000"/>
          </a:ln>
        </p:spPr>
      </p:pic>
      <p:pic>
        <p:nvPicPr>
          <p:cNvPr id="260" name="Screenshot 2024-02-18 alle 12.05.25.png" descr="Screenshot 2024-02-18 alle 12.05.25.png"/>
          <p:cNvPicPr>
            <a:picLocks noChangeAspect="1"/>
          </p:cNvPicPr>
          <p:nvPr/>
        </p:nvPicPr>
        <p:blipFill>
          <a:blip r:embed="rId4"/>
          <a:stretch>
            <a:fillRect/>
          </a:stretch>
        </p:blipFill>
        <p:spPr>
          <a:xfrm>
            <a:off x="5657239" y="3314758"/>
            <a:ext cx="18536775" cy="7933355"/>
          </a:xfrm>
          <a:prstGeom prst="rect">
            <a:avLst/>
          </a:prstGeom>
          <a:ln w="25400">
            <a:solidFill>
              <a:srgbClr val="000000"/>
            </a:solidFill>
            <a:miter lim="400000"/>
          </a:ln>
        </p:spPr>
      </p:pic>
      <p:sp>
        <p:nvSpPr>
          <p:cNvPr id="261" name="Rettangolo"/>
          <p:cNvSpPr/>
          <p:nvPr/>
        </p:nvSpPr>
        <p:spPr>
          <a:xfrm>
            <a:off x="6906938" y="4070905"/>
            <a:ext cx="12496891" cy="429714"/>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62" name="Rettangolo"/>
          <p:cNvSpPr/>
          <p:nvPr/>
        </p:nvSpPr>
        <p:spPr>
          <a:xfrm>
            <a:off x="3666171" y="3066577"/>
            <a:ext cx="728900" cy="3051909"/>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63" name="Rettangolo"/>
          <p:cNvSpPr/>
          <p:nvPr/>
        </p:nvSpPr>
        <p:spPr>
          <a:xfrm>
            <a:off x="462439" y="8282383"/>
            <a:ext cx="728900" cy="3156917"/>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64" name="Rettangolo"/>
          <p:cNvSpPr/>
          <p:nvPr/>
        </p:nvSpPr>
        <p:spPr>
          <a:xfrm>
            <a:off x="6906938" y="7432232"/>
            <a:ext cx="11229369" cy="429714"/>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Border Exchange"/>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Border Exchange</a:t>
            </a:r>
          </a:p>
        </p:txBody>
      </p:sp>
      <p:pic>
        <p:nvPicPr>
          <p:cNvPr id="267" name="Screenshot 2024-02-17 alle 12.22.03.png" descr="Screenshot 2024-02-17 alle 12.22.03.png"/>
          <p:cNvPicPr>
            <a:picLocks noChangeAspect="1"/>
          </p:cNvPicPr>
          <p:nvPr/>
        </p:nvPicPr>
        <p:blipFill>
          <a:blip r:embed="rId2"/>
          <a:stretch>
            <a:fillRect/>
          </a:stretch>
        </p:blipFill>
        <p:spPr>
          <a:xfrm>
            <a:off x="1263650" y="2717800"/>
            <a:ext cx="2806604" cy="2819078"/>
          </a:xfrm>
          <a:prstGeom prst="rect">
            <a:avLst/>
          </a:prstGeom>
          <a:ln w="12700">
            <a:miter lim="400000"/>
          </a:ln>
        </p:spPr>
      </p:pic>
      <p:pic>
        <p:nvPicPr>
          <p:cNvPr id="268" name="Screenshot 2024-02-18 alle 11.39.59.png" descr="Screenshot 2024-02-18 alle 11.39.59.png"/>
          <p:cNvPicPr>
            <a:picLocks noChangeAspect="1"/>
          </p:cNvPicPr>
          <p:nvPr/>
        </p:nvPicPr>
        <p:blipFill>
          <a:blip r:embed="rId3"/>
          <a:stretch>
            <a:fillRect/>
          </a:stretch>
        </p:blipFill>
        <p:spPr>
          <a:xfrm>
            <a:off x="404198" y="2181515"/>
            <a:ext cx="4853480" cy="4822167"/>
          </a:xfrm>
          <a:prstGeom prst="rect">
            <a:avLst/>
          </a:prstGeom>
          <a:ln w="12700">
            <a:miter lim="400000"/>
          </a:ln>
        </p:spPr>
      </p:pic>
      <p:pic>
        <p:nvPicPr>
          <p:cNvPr id="269" name="Screenshot 2024-02-18 alle 11.39.59.png" descr="Screenshot 2024-02-18 alle 11.39.59.png"/>
          <p:cNvPicPr>
            <a:picLocks noChangeAspect="1"/>
          </p:cNvPicPr>
          <p:nvPr/>
        </p:nvPicPr>
        <p:blipFill>
          <a:blip r:embed="rId3"/>
          <a:stretch>
            <a:fillRect/>
          </a:stretch>
        </p:blipFill>
        <p:spPr>
          <a:xfrm>
            <a:off x="404198" y="7449825"/>
            <a:ext cx="4853424" cy="4822112"/>
          </a:xfrm>
          <a:prstGeom prst="rect">
            <a:avLst/>
          </a:prstGeom>
          <a:ln w="12700">
            <a:miter lim="400000"/>
          </a:ln>
        </p:spPr>
      </p:pic>
      <p:pic>
        <p:nvPicPr>
          <p:cNvPr id="270" name="Screenshot 2024-02-18 alle 12.05.25.png" descr="Screenshot 2024-02-18 alle 12.05.25.png"/>
          <p:cNvPicPr>
            <a:picLocks noChangeAspect="1"/>
          </p:cNvPicPr>
          <p:nvPr/>
        </p:nvPicPr>
        <p:blipFill>
          <a:blip r:embed="rId4"/>
          <a:stretch>
            <a:fillRect/>
          </a:stretch>
        </p:blipFill>
        <p:spPr>
          <a:xfrm>
            <a:off x="5657239" y="3314758"/>
            <a:ext cx="18536775" cy="7933355"/>
          </a:xfrm>
          <a:prstGeom prst="rect">
            <a:avLst/>
          </a:prstGeom>
          <a:ln w="25400">
            <a:solidFill>
              <a:srgbClr val="000000"/>
            </a:solidFill>
            <a:miter lim="400000"/>
          </a:ln>
        </p:spPr>
      </p:pic>
      <p:sp>
        <p:nvSpPr>
          <p:cNvPr id="271" name="Rettangolo"/>
          <p:cNvSpPr/>
          <p:nvPr/>
        </p:nvSpPr>
        <p:spPr>
          <a:xfrm>
            <a:off x="6906938" y="4426505"/>
            <a:ext cx="9152108" cy="429714"/>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72" name="Rettangolo"/>
          <p:cNvSpPr/>
          <p:nvPr/>
        </p:nvSpPr>
        <p:spPr>
          <a:xfrm>
            <a:off x="1266711" y="3028477"/>
            <a:ext cx="3128360" cy="751423"/>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73" name="Rettangolo"/>
          <p:cNvSpPr/>
          <p:nvPr/>
        </p:nvSpPr>
        <p:spPr>
          <a:xfrm>
            <a:off x="1251008" y="11466120"/>
            <a:ext cx="3159765" cy="751423"/>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74" name="Rettangolo"/>
          <p:cNvSpPr/>
          <p:nvPr/>
        </p:nvSpPr>
        <p:spPr>
          <a:xfrm>
            <a:off x="6906938" y="8537132"/>
            <a:ext cx="14119445" cy="429714"/>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Border Exchange"/>
          <p:cNvSpPr txBox="1"/>
          <p:nvPr/>
        </p:nvSpPr>
        <p:spPr>
          <a:xfrm>
            <a:off x="1270000" y="177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1804370">
              <a:lnSpc>
                <a:spcPct val="90000"/>
              </a:lnSpc>
              <a:defRPr sz="8584" spc="-257">
                <a:gradFill flip="none" rotWithShape="1">
                  <a:gsLst>
                    <a:gs pos="0">
                      <a:srgbClr val="1E98FD"/>
                    </a:gs>
                    <a:gs pos="100000">
                      <a:srgbClr val="FF00F7"/>
                    </a:gs>
                  </a:gsLst>
                  <a:lin ang="3960000" scaled="0"/>
                </a:gradFill>
                <a:latin typeface="+mn-lt"/>
                <a:ea typeface="+mn-ea"/>
                <a:cs typeface="+mn-cs"/>
                <a:sym typeface="Graphik Semibold"/>
              </a:defRPr>
            </a:lvl1pPr>
          </a:lstStyle>
          <a:p>
            <a:r>
              <a:t>Border Exchange</a:t>
            </a:r>
          </a:p>
        </p:txBody>
      </p:sp>
      <p:pic>
        <p:nvPicPr>
          <p:cNvPr id="277" name="Screenshot 2024-02-17 alle 12.22.03.png" descr="Screenshot 2024-02-17 alle 12.22.03.png"/>
          <p:cNvPicPr>
            <a:picLocks noChangeAspect="1"/>
          </p:cNvPicPr>
          <p:nvPr/>
        </p:nvPicPr>
        <p:blipFill>
          <a:blip r:embed="rId2"/>
          <a:stretch>
            <a:fillRect/>
          </a:stretch>
        </p:blipFill>
        <p:spPr>
          <a:xfrm>
            <a:off x="1263650" y="2717800"/>
            <a:ext cx="2806604" cy="2819078"/>
          </a:xfrm>
          <a:prstGeom prst="rect">
            <a:avLst/>
          </a:prstGeom>
          <a:ln w="12700">
            <a:miter lim="400000"/>
          </a:ln>
        </p:spPr>
      </p:pic>
      <p:pic>
        <p:nvPicPr>
          <p:cNvPr id="278" name="Screenshot 2024-02-18 alle 11.39.59.png" descr="Screenshot 2024-02-18 alle 11.39.59.png"/>
          <p:cNvPicPr>
            <a:picLocks noChangeAspect="1"/>
          </p:cNvPicPr>
          <p:nvPr/>
        </p:nvPicPr>
        <p:blipFill>
          <a:blip r:embed="rId3"/>
          <a:stretch>
            <a:fillRect/>
          </a:stretch>
        </p:blipFill>
        <p:spPr>
          <a:xfrm>
            <a:off x="404198" y="2181515"/>
            <a:ext cx="4853480" cy="4822167"/>
          </a:xfrm>
          <a:prstGeom prst="rect">
            <a:avLst/>
          </a:prstGeom>
          <a:ln w="12700">
            <a:miter lim="400000"/>
          </a:ln>
        </p:spPr>
      </p:pic>
      <p:pic>
        <p:nvPicPr>
          <p:cNvPr id="279" name="Screenshot 2024-02-18 alle 11.39.59.png" descr="Screenshot 2024-02-18 alle 11.39.59.png"/>
          <p:cNvPicPr>
            <a:picLocks noChangeAspect="1"/>
          </p:cNvPicPr>
          <p:nvPr/>
        </p:nvPicPr>
        <p:blipFill>
          <a:blip r:embed="rId3"/>
          <a:stretch>
            <a:fillRect/>
          </a:stretch>
        </p:blipFill>
        <p:spPr>
          <a:xfrm>
            <a:off x="404198" y="7449825"/>
            <a:ext cx="4853424" cy="4822112"/>
          </a:xfrm>
          <a:prstGeom prst="rect">
            <a:avLst/>
          </a:prstGeom>
          <a:ln w="12700">
            <a:miter lim="400000"/>
          </a:ln>
        </p:spPr>
      </p:pic>
      <p:pic>
        <p:nvPicPr>
          <p:cNvPr id="280" name="Screenshot 2024-02-18 alle 12.05.25.png" descr="Screenshot 2024-02-18 alle 12.05.25.png"/>
          <p:cNvPicPr>
            <a:picLocks noChangeAspect="1"/>
          </p:cNvPicPr>
          <p:nvPr/>
        </p:nvPicPr>
        <p:blipFill>
          <a:blip r:embed="rId4"/>
          <a:stretch>
            <a:fillRect/>
          </a:stretch>
        </p:blipFill>
        <p:spPr>
          <a:xfrm>
            <a:off x="5657239" y="3314758"/>
            <a:ext cx="18536775" cy="7933355"/>
          </a:xfrm>
          <a:prstGeom prst="rect">
            <a:avLst/>
          </a:prstGeom>
          <a:ln w="25400">
            <a:solidFill>
              <a:srgbClr val="000000"/>
            </a:solidFill>
            <a:miter lim="400000"/>
          </a:ln>
        </p:spPr>
      </p:pic>
      <p:sp>
        <p:nvSpPr>
          <p:cNvPr id="281" name="Rettangolo"/>
          <p:cNvSpPr/>
          <p:nvPr/>
        </p:nvSpPr>
        <p:spPr>
          <a:xfrm>
            <a:off x="6906938" y="4807505"/>
            <a:ext cx="11873301" cy="429714"/>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82" name="Rettangolo"/>
          <p:cNvSpPr/>
          <p:nvPr/>
        </p:nvSpPr>
        <p:spPr>
          <a:xfrm>
            <a:off x="1266711" y="5403377"/>
            <a:ext cx="3128360" cy="751423"/>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83" name="Rettangolo"/>
          <p:cNvSpPr/>
          <p:nvPr/>
        </p:nvSpPr>
        <p:spPr>
          <a:xfrm>
            <a:off x="1251008" y="7478320"/>
            <a:ext cx="3159765" cy="751423"/>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
        <p:nvSpPr>
          <p:cNvPr id="284" name="Rettangolo"/>
          <p:cNvSpPr/>
          <p:nvPr/>
        </p:nvSpPr>
        <p:spPr>
          <a:xfrm>
            <a:off x="6906938" y="8168832"/>
            <a:ext cx="10570124" cy="429714"/>
          </a:xfrm>
          <a:prstGeom prst="rect">
            <a:avLst/>
          </a:prstGeom>
          <a:ln w="76200">
            <a:solidFill>
              <a:srgbClr val="00F900"/>
            </a:solidFill>
            <a:miter lim="400000"/>
          </a:ln>
        </p:spPr>
        <p:txBody>
          <a:bodyPr lIns="50800" tIns="50800" rIns="50800" bIns="50800" anchor="ctr"/>
          <a:lstStyle/>
          <a:p>
            <a:pPr defTabSz="457200">
              <a:defRPr sz="3200">
                <a:solidFill>
                  <a:srgbClr val="FFFFFF"/>
                </a:solidFill>
                <a:latin typeface="Graphik-Medium"/>
                <a:ea typeface="Graphik-Medium"/>
                <a:cs typeface="Graphik-Medium"/>
                <a:sym typeface="Graphik Medium"/>
              </a:defRPr>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1670</Words>
  <Application>Microsoft Office PowerPoint</Application>
  <PresentationFormat>Personalizzato</PresentationFormat>
  <Paragraphs>124</Paragraphs>
  <Slides>21</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21</vt:i4>
      </vt:variant>
    </vt:vector>
  </HeadingPairs>
  <TitlesOfParts>
    <vt:vector size="26" baseType="lpstr">
      <vt:lpstr>Graphik</vt:lpstr>
      <vt:lpstr>Graphik Semibold</vt:lpstr>
      <vt:lpstr>Graphik-Medium</vt:lpstr>
      <vt:lpstr>Helvetica Neue</vt:lpstr>
      <vt:lpstr>31_ColorGradientLight</vt:lpstr>
      <vt:lpstr>Game of Life - MPI/Posix</vt:lpstr>
      <vt:lpstr>Dichiarazione variabili e Init()</vt:lpstr>
      <vt:lpstr>Dichiarazione variabili e Init()</vt:lpstr>
      <vt:lpstr>Dichiarazione variabili e Init()</vt:lpstr>
      <vt:lpstr>Dichiarazione variabili e Init()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of Life - MPI/Posix</dc:title>
  <cp:lastModifiedBy>Francesco Campagna</cp:lastModifiedBy>
  <cp:revision>3</cp:revision>
  <dcterms:modified xsi:type="dcterms:W3CDTF">2024-02-29T11:24:48Z</dcterms:modified>
</cp:coreProperties>
</file>